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e A" id="{e711ab0d-622c-9c48-0719-76ba4499311a}">
          <p14:sldIdLst>
            <p14:sldId id="256"/>
            <p14:sldId id="257"/>
            <p14:sldId id="258"/>
            <p14:sldId id="259"/>
            <p14:sldId id="260"/>
            <p14:sldId id="261"/>
          </p14:sldIdLst>
        </p14:section>
        <p14:section name="Parte B" id="{ca3696b2-d162-1277-b654-3eca3c103399}">
          <p14:sldIdLst>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 · Portada · 10 s · 33 palabras]
Simulador de roles de revisión académica. Somos Verónica Chávez de la U T P L y Sara Aimacaña de la U T E. Ensayamos una revisión por pares antes de enviar un artículo.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 · El problema · 29 s · 77 palabras]
Muchos docentes envían sus artículos sin que nadie los lea con la mirada de un revisor exigente. Las objeciones llegan meses después, cuando ya es tarde para corregir. Esto afecta sobre todo a quienes investigan con poco tiempo y sin colegas disponibles. Un caso real lo muestra. En un artículo para la revista Novasinergia, cuatro tablas usaban una base de cuarenta y ocho casos. El texto declaraba sesenta y tres. Un revisor lo habría señalado de inmediato.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[3/10 · La herramienta · 25 s · 63 palabras]
La herramienta la usa un docente investigador que va a enviar un artículo. Recibe tres cosas. El artículo con sus párrafos numerados. La rúbrica de la revista. Y tres tarjetas de rol para metodología, evidencia y claridad. Entrega una tabla de revisión con acuerdos y desacuerdos, una respuesta a los revisores y los párrafos revisados. Se basa en la guía doce del curso.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[4/10 · Cómo funciona · 33 s · 80 palabras]
Funciona en cuatro pasos. La persona prepara el artículo, la rúbrica y las tarjetas. Después cada rol de I A revisa el artículo en su propia conversación, bloque por bloque. Cada comentario debe citar el párrafo exacto. Luego Claude verifica cada cita contra el artículo y agrupa los comentarios repetidos. Al final la persona decide grupo por grupo qué acepta y qué rechaza. También escribe el motivo de cada decisión. La I A nunca decide. Lo rechazado también queda registrado.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[5/10 · Evidencia · 28 s · 72 palabras]
Probamos el simulador con un artículo real del que Verónica es coautora. Verónica preparó la rúbrica y Sara diseñó las tres tarjetas de rol. Hubo quince revisiones y doscientos dos comentarios, todos con su párrafo citado. Cada cita se verificó contra el texto. Antes de empezar se prepararon ocho observaciones conocidas que los roles no vieron. Los roles detectaron las ocho. Repetir el ensayo con la versión corregida todavía es una propuesta.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[6/10 · Límites y uso responsable · 22 s · 60 palabras]
El simulador no verifica las fuentes citadas ni decide por la persona. Los comentarios de la I A no son votos y se revisan uno por uno. El artículo era inédito y se usó con autorización de sus autores. No incluye datos de estudiantes. Como siguiente paso proponemos llevarlo al aula virtual para que los estudiantes revisen sus propias propuestas.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[7/10 · Demostración · Entrada · 20 s · 61 palabras]
Veamos la herramienta en pantalla. Esta es la entrada. A la izquierda está el artículo con sus párrafos numerados del uno al ciento uno. Al centro aparece una tarjeta de rol con los cambios que se aceptaron tras compararla con la rúbrica. Abajo está el mensaje que se pega en cada rol. Solo cambia el bloque del artículo que se revisa.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[8/10 · Demostración · Resultado · 26 s · 73 palabras]
Este es el resultado central. Cada fila de la tabla es un comentario con su bloque, su rol y su tipo. La columna de verificación dice si la cita coincide con el artículo. A la derecha está el comentario original del rol de metodología. Mire este grupo. Tres roles encontraron por separado el mismo error de cálculo en las tablas. Que coincidan no es un voto. Significa que ese argumento merece revisarse primero.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[9/10 · Demostración · Revisión y entrega · 25 s · 71 palabras]
Esta es la hoja de decisiones. Para cada grupo la autora principal escribió una decisión y un motivo. Se aceptaron veintiocho grupos y siete en parte. A la derecha está un desacuerdo verificado con su párrafo antes y después. Con la tabla decidida se generaron cuatro documentos. La respuesta a los revisores y el informe de cierre. También el plan para el aula y la nota de uso de I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[10/10 · Cierre · 19 s · 54 palabras]
Con el simulador la revisión exigente llega antes del envío y no después. La I A propone y la persona decide con evidencia. Nuestro siguiente paso es repetir el ensayo con la versión corregida del artículo y llevarlo al aula virtual. Le invitamos a probarlo con su próximo artículo. Muchas gracias por su atención.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SCURA">
    <p:bg>
      <p:bgPr>
        <a:solidFill>
          <a:srgbClr val="6D1A36"/>
        </a:solidFill>
      </p:bgPr>
    </p:bg>
    <p:spTree>
      <p:nvGrpSpPr>
        <p:cNvPr id="1" name=""/>
        <p:cNvGrpSpPr/>
        <p:nvPr/>
      </p:nvGrpSpPr>
      <p:grpSpPr>
        <a:xfrm>
          <a:off x="0" y="0"/>
          <a:ext cx="0" cy="0"/>
          <a:chOff x="0" y="0"/>
          <a:chExt cx="0" cy="0"/>
        </a:xfrm>
      </p:grpSpPr>
      <p:sp>
        <p:nvSpPr>
          <p:cNvPr id="2" name="Text 0"/>
          <p:cNvSpPr txBox="1"/>
          <p:nvPr/>
        </p:nvSpPr>
        <p:spPr>
          <a:xfrm>
            <a:off x="548640" y="6400800"/>
            <a:ext cx="8229600" cy="274320"/>
          </a:xfrm>
          <a:prstGeom prst="rect">
            <a:avLst/>
          </a:prstGeom>
          <a:noFill/>
          <a:ln/>
        </p:spPr>
        <p:txBody>
          <a:bodyPr wrap="square" lIns="0" tIns="0" rIns="0" bIns="0" rtlCol="0" anchor="ctr"/>
          <a:lstStyle/>
          <a:p>
            <a:pPr indent="0" marL="0">
              <a:buNone/>
            </a:pPr>
            <a:r>
              <a:rPr lang="en-US" sz="1100" dirty="0">
                <a:solidFill>
                  <a:srgbClr val="D9CBB8"/>
                </a:solidFill>
                <a:latin typeface="Calibri" pitchFamily="34" charset="0"/>
                <a:ea typeface="Calibri" pitchFamily="34" charset="-122"/>
                <a:cs typeface="Calibri" pitchFamily="34" charset="-120"/>
              </a:rPr>
              <a:t>Vibe Coding CEDIA 2026 · Universidad UTE · UTPL</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LARA">
    <p:bg>
      <p:bgPr>
        <a:solidFill>
          <a:srgbClr val="F4EEE3"/>
        </a:solidFill>
      </p:bgPr>
    </p:bg>
    <p:spTree>
      <p:nvGrpSpPr>
        <p:cNvPr id="1" name=""/>
        <p:cNvGrpSpPr/>
        <p:nvPr/>
      </p:nvGrpSpPr>
      <p:grpSpPr>
        <a:xfrm>
          <a:off x="0" y="0"/>
          <a:ext cx="0" cy="0"/>
          <a:chOff x="0" y="0"/>
          <a:chExt cx="0" cy="0"/>
        </a:xfrm>
      </p:grpSpPr>
      <p:sp>
        <p:nvSpPr>
          <p:cNvPr id="2" name="Text 0"/>
          <p:cNvSpPr txBox="1"/>
          <p:nvPr/>
        </p:nvSpPr>
        <p:spPr>
          <a:xfrm>
            <a:off x="548640" y="6400800"/>
            <a:ext cx="8229600" cy="274320"/>
          </a:xfrm>
          <a:prstGeom prst="rect">
            <a:avLst/>
          </a:prstGeom>
          <a:noFill/>
          <a:ln/>
        </p:spPr>
        <p:txBody>
          <a:bodyPr wrap="square" lIns="0" tIns="0" rIns="0" bIns="0" rtlCol="0" anchor="ctr"/>
          <a:lstStyle/>
          <a:p>
            <a:pPr indent="0" marL="0">
              <a:buNone/>
            </a:pPr>
            <a:r>
              <a:rPr lang="en-US" sz="1100" dirty="0">
                <a:solidFill>
                  <a:srgbClr val="6B625B"/>
                </a:solidFill>
                <a:latin typeface="Calibri" pitchFamily="34" charset="0"/>
                <a:ea typeface="Calibri" pitchFamily="34" charset="-122"/>
                <a:cs typeface="Calibri" pitchFamily="34" charset="-120"/>
              </a:rPr>
              <a:t>Vibe Coding CEDIA 2026 · Universidad UTE · UTPL</a:t>
            </a:r>
            <a:endParaRPr lang="en-US" sz="1100" dirty="0"/>
          </a:p>
        </p:txBody>
      </p:sp>
      <p:sp>
        <p:nvSpPr>
          <p:cNvPr id="3" name="Text 1"/>
          <p:cNvSpPr/>
          <p:nvPr>
            <p:ph idx="101" type="title" hasCustomPrompt="1"/>
          </p:nvPr>
        </p:nvSpPr>
        <p:spPr>
          <a:xfrm>
            <a:off x="548640" y="320040"/>
            <a:ext cx="11064240" cy="777240"/>
          </a:xfrm>
          <a:prstGeom prst="rect">
            <a:avLst/>
          </a:prstGeom>
          <a:noFill/>
          <a:ln/>
        </p:spPr>
        <p:txBody>
          <a:bodyPr wrap="square" rtlCol="0"/>
          <a:lstStyle>
            <a:lvl1pPr indent="0" marL="0">
              <a:buNone/>
              <a:defRPr lang="en-US" sz="3600" b="1" dirty="0">
                <a:solidFill>
                  <a:srgbClr val="6D1A36"/>
                </a:solidFill>
                <a:latin typeface="Georgia" pitchFamily="34" charset="0"/>
                <a:ea typeface="Georgia" pitchFamily="34" charset="-122"/>
                <a:cs typeface="Georgia" pitchFamily="34" charset="-120"/>
              </a:defRPr>
            </a:lvl1pPr>
          </a:lstStyle>
          <a:p>
            <a:pPr indent="0" marL="0">
              <a:buNone/>
            </a:pPr>
            <a:endParaRPr lang="en-US" sz="3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forma_fondo"/>
          <p:cNvSpPr/>
          <p:nvPr/>
        </p:nvSpPr>
        <p:spPr>
          <a:xfrm>
            <a:off x="8778240" y="-1097280"/>
            <a:ext cx="4754880" cy="4754880"/>
          </a:xfrm>
          <a:prstGeom prst="ellipse">
            <a:avLst/>
          </a:prstGeom>
          <a:solidFill>
            <a:srgbClr val="4A1024"/>
          </a:solidFill>
          <a:ln w="12700">
            <a:solidFill>
              <a:srgbClr val="4A1024"/>
            </a:solidFill>
            <a:prstDash val="solid"/>
          </a:ln>
        </p:spPr>
      </p:sp>
      <p:sp>
        <p:nvSpPr>
          <p:cNvPr id="3" name="forma_acento"/>
          <p:cNvSpPr/>
          <p:nvPr/>
        </p:nvSpPr>
        <p:spPr>
          <a:xfrm>
            <a:off x="10241280" y="4206240"/>
            <a:ext cx="2011680" cy="2011680"/>
          </a:xfrm>
          <a:prstGeom prst="ellipse">
            <a:avLst/>
          </a:prstGeom>
          <a:solidFill>
            <a:srgbClr val="E8B730">
              <a:alpha val="85000"/>
            </a:srgbClr>
          </a:solidFill>
          <a:ln w="12700">
            <a:solidFill>
              <a:srgbClr val="E8B730">
                <a:alpha val="85000"/>
              </a:srgbClr>
            </a:solidFill>
            <a:prstDash val="solid"/>
          </a:ln>
        </p:spPr>
      </p:sp>
      <p:sp>
        <p:nvSpPr>
          <p:cNvPr id="4" name="Text 2"/>
          <p:cNvSpPr txBox="1"/>
          <p:nvPr/>
        </p:nvSpPr>
        <p:spPr>
          <a:xfrm>
            <a:off x="731520" y="914400"/>
            <a:ext cx="5486400" cy="365760"/>
          </a:xfrm>
          <a:prstGeom prst="rect">
            <a:avLst/>
          </a:prstGeom>
          <a:noFill/>
          <a:ln/>
        </p:spPr>
        <p:txBody>
          <a:bodyPr wrap="square" lIns="0" tIns="0" rIns="0" bIns="0" rtlCol="0" anchor="t"/>
          <a:lstStyle/>
          <a:p>
            <a:pPr indent="0" marL="0">
              <a:buNone/>
            </a:pPr>
            <a:r>
              <a:rPr lang="en-US" sz="1800" b="1" spc="200" kern="0" dirty="0">
                <a:solidFill>
                  <a:srgbClr val="E8B730"/>
                </a:solidFill>
                <a:latin typeface="Calibri" pitchFamily="34" charset="0"/>
                <a:ea typeface="Calibri" pitchFamily="34" charset="-122"/>
                <a:cs typeface="Calibri" pitchFamily="34" charset="-120"/>
              </a:rPr>
              <a:t>GUÍA 12</a:t>
            </a:r>
            <a:endParaRPr lang="en-US" sz="1800" dirty="0"/>
          </a:p>
        </p:txBody>
      </p:sp>
      <p:sp>
        <p:nvSpPr>
          <p:cNvPr id="5" name="Text 3"/>
          <p:cNvSpPr txBox="1"/>
          <p:nvPr/>
        </p:nvSpPr>
        <p:spPr>
          <a:xfrm>
            <a:off x="731520" y="1371600"/>
            <a:ext cx="8778240" cy="1737360"/>
          </a:xfrm>
          <a:prstGeom prst="rect">
            <a:avLst/>
          </a:prstGeom>
          <a:noFill/>
          <a:ln/>
        </p:spPr>
        <p:txBody>
          <a:bodyPr wrap="square" lIns="0" tIns="0" rIns="0" bIns="0" rtlCol="0" anchor="t"/>
          <a:lstStyle/>
          <a:p>
            <a:pPr indent="0" marL="0">
              <a:buNone/>
            </a:pPr>
            <a:r>
              <a:rPr lang="en-US" sz="4800" b="1" dirty="0">
                <a:solidFill>
                  <a:srgbClr val="FFFFFF"/>
                </a:solidFill>
                <a:latin typeface="Georgia" pitchFamily="34" charset="0"/>
                <a:ea typeface="Georgia" pitchFamily="34" charset="-122"/>
                <a:cs typeface="Georgia" pitchFamily="34" charset="-120"/>
              </a:rPr>
              <a:t>Simulador de roles de revisión académica</a:t>
            </a:r>
            <a:endParaRPr lang="en-US" sz="4800" dirty="0"/>
          </a:p>
        </p:txBody>
      </p:sp>
      <p:sp>
        <p:nvSpPr>
          <p:cNvPr id="6" name="Text 4"/>
          <p:cNvSpPr txBox="1"/>
          <p:nvPr/>
        </p:nvSpPr>
        <p:spPr>
          <a:xfrm>
            <a:off x="731520" y="3200400"/>
            <a:ext cx="8229600" cy="548640"/>
          </a:xfrm>
          <a:prstGeom prst="rect">
            <a:avLst/>
          </a:prstGeom>
          <a:noFill/>
          <a:ln/>
        </p:spPr>
        <p:txBody>
          <a:bodyPr wrap="square" lIns="0" tIns="0" rIns="0" bIns="0" rtlCol="0" anchor="t"/>
          <a:lstStyle/>
          <a:p>
            <a:pPr indent="0" marL="0">
              <a:buNone/>
            </a:pPr>
            <a:r>
              <a:rPr lang="en-US" sz="2400" i="1" dirty="0">
                <a:solidFill>
                  <a:srgbClr val="F4EEE3"/>
                </a:solidFill>
                <a:latin typeface="Calibri" pitchFamily="34" charset="0"/>
                <a:ea typeface="Calibri" pitchFamily="34" charset="-122"/>
                <a:cs typeface="Calibri" pitchFamily="34" charset="-120"/>
              </a:rPr>
              <a:t>Revisión exigente antes del envío</a:t>
            </a:r>
            <a:endParaRPr lang="en-US" sz="2400" dirty="0"/>
          </a:p>
        </p:txBody>
      </p:sp>
      <p:sp>
        <p:nvSpPr>
          <p:cNvPr id="7" name="Text 5"/>
          <p:cNvSpPr txBox="1"/>
          <p:nvPr/>
        </p:nvSpPr>
        <p:spPr>
          <a:xfrm>
            <a:off x="731520" y="4069080"/>
            <a:ext cx="6400800" cy="822960"/>
          </a:xfrm>
          <a:prstGeom prst="rect">
            <a:avLst/>
          </a:prstGeom>
          <a:noFill/>
          <a:ln/>
        </p:spPr>
        <p:txBody>
          <a:bodyPr wrap="square" lIns="0" tIns="0" rIns="0" bIns="0" rtlCol="0" anchor="t"/>
          <a:lstStyle/>
          <a:p>
            <a:pPr indent="0" marL="0">
              <a:buNone/>
            </a:pPr>
            <a:r>
              <a:rPr lang="en-US" sz="2000" b="1" dirty="0">
                <a:solidFill>
                  <a:srgbClr val="FFFFFF"/>
                </a:solidFill>
                <a:latin typeface="Calibri" pitchFamily="34" charset="0"/>
                <a:ea typeface="Calibri" pitchFamily="34" charset="-122"/>
                <a:cs typeface="Calibri" pitchFamily="34" charset="-120"/>
              </a:rPr>
              <a:t>Verónica Chávez</a:t>
            </a:r>
            <a:pPr indent="0" marL="0">
              <a:buNone/>
            </a:pPr>
            <a:r>
              <a:rPr lang="en-US" sz="2000" dirty="0">
                <a:solidFill>
                  <a:srgbClr val="D9CBB8"/>
                </a:solidFill>
                <a:latin typeface="Calibri" pitchFamily="34" charset="0"/>
                <a:ea typeface="Calibri" pitchFamily="34" charset="-122"/>
                <a:cs typeface="Calibri" pitchFamily="34" charset="-120"/>
              </a:rPr>
              <a:t> · UTPL</a:t>
            </a:r>
            <a:endParaRPr lang="en-US" sz="2000" dirty="0"/>
          </a:p>
          <a:p>
            <a:pPr indent="0" marL="0">
              <a:buNone/>
            </a:pPr>
            <a:r>
              <a:rPr lang="en-US" sz="2000" b="1" dirty="0">
                <a:solidFill>
                  <a:srgbClr val="FFFFFF"/>
                </a:solidFill>
                <a:latin typeface="Calibri" pitchFamily="34" charset="0"/>
                <a:ea typeface="Calibri" pitchFamily="34" charset="-122"/>
                <a:cs typeface="Calibri" pitchFamily="34" charset="-120"/>
              </a:rPr>
              <a:t>Sara Aimacaña</a:t>
            </a:r>
            <a:pPr indent="0" marL="0">
              <a:buNone/>
            </a:pPr>
            <a:r>
              <a:rPr lang="en-US" sz="2000" dirty="0">
                <a:solidFill>
                  <a:srgbClr val="D9CBB8"/>
                </a:solidFill>
                <a:latin typeface="Calibri" pitchFamily="34" charset="0"/>
                <a:ea typeface="Calibri" pitchFamily="34" charset="-122"/>
                <a:cs typeface="Calibri" pitchFamily="34" charset="-120"/>
              </a:rPr>
              <a:t> · UTE</a:t>
            </a:r>
            <a:endParaRPr lang="en-US" sz="2000" dirty="0"/>
          </a:p>
        </p:txBody>
      </p:sp>
      <p:sp>
        <p:nvSpPr>
          <p:cNvPr id="8" name="Text 6"/>
          <p:cNvSpPr txBox="1"/>
          <p:nvPr/>
        </p:nvSpPr>
        <p:spPr>
          <a:xfrm>
            <a:off x="731520" y="5532120"/>
            <a:ext cx="8686800" cy="457200"/>
          </a:xfrm>
          <a:prstGeom prst="rect">
            <a:avLst/>
          </a:prstGeom>
          <a:noFill/>
          <a:ln/>
        </p:spPr>
        <p:txBody>
          <a:bodyPr wrap="square" lIns="0" tIns="0" rIns="0" bIns="0" rtlCol="0" anchor="t"/>
          <a:lstStyle/>
          <a:p>
            <a:pPr indent="0" marL="0">
              <a:buNone/>
            </a:pPr>
            <a:r>
              <a:rPr lang="en-US" sz="1400" i="1" dirty="0">
                <a:solidFill>
                  <a:srgbClr val="E8B730"/>
                </a:solidFill>
                <a:latin typeface="Calibri" pitchFamily="34" charset="0"/>
                <a:ea typeface="Calibri" pitchFamily="34" charset="-122"/>
                <a:cs typeface="Calibri" pitchFamily="34" charset="-120"/>
              </a:rPr>
              <a:t>Narración generada con voz de IA (ElevenLabs) y revisada por los autores</a:t>
            </a:r>
            <a:endParaRPr lang="en-US" sz="1400" dirty="0"/>
          </a:p>
        </p:txBody>
      </p:sp>
      <p:sp>
        <p:nvSpPr>
          <p:cNvPr id="9" name="Text 7"/>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D9CBB8"/>
                </a:solidFill>
                <a:latin typeface="Calibri" pitchFamily="34" charset="0"/>
                <a:ea typeface="Calibri" pitchFamily="34" charset="-122"/>
                <a:cs typeface="Calibri" pitchFamily="34" charset="-120"/>
              </a:rPr>
              <a:t>1 / 10</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Las objeciones llegan cuando ya es tarde</a:t>
            </a:r>
            <a:endParaRPr lang="en-US" sz="3600" dirty="0"/>
          </a:p>
        </p:txBody>
      </p:sp>
      <p:sp>
        <p:nvSpPr>
          <p:cNvPr id="3" name="Text 1"/>
          <p:cNvSpPr txBox="1"/>
          <p:nvPr/>
        </p:nvSpPr>
        <p:spPr>
          <a:xfrm>
            <a:off x="548640" y="1554480"/>
            <a:ext cx="5120640" cy="1463040"/>
          </a:xfrm>
          <a:prstGeom prst="rect">
            <a:avLst/>
          </a:prstGeom>
          <a:noFill/>
          <a:ln/>
        </p:spPr>
        <p:txBody>
          <a:bodyPr wrap="square" lIns="0" tIns="0" rIns="0" bIns="0" rtlCol="0" anchor="t"/>
          <a:lstStyle/>
          <a:p>
            <a:pPr indent="0" marL="0">
              <a:buNone/>
            </a:pPr>
            <a:r>
              <a:rPr lang="en-US" sz="2600" dirty="0">
                <a:solidFill>
                  <a:srgbClr val="2B2420"/>
                </a:solidFill>
                <a:latin typeface="Georgia" pitchFamily="34" charset="0"/>
                <a:ea typeface="Georgia" pitchFamily="34" charset="-122"/>
                <a:cs typeface="Georgia" pitchFamily="34" charset="-120"/>
              </a:rPr>
              <a:t>Sin lector exigente antes del envío</a:t>
            </a:r>
            <a:endParaRPr lang="en-US" sz="2600" dirty="0"/>
          </a:p>
        </p:txBody>
      </p:sp>
      <p:sp>
        <p:nvSpPr>
          <p:cNvPr id="4" name="tarjeta_ejemplo"/>
          <p:cNvSpPr/>
          <p:nvPr/>
        </p:nvSpPr>
        <p:spPr>
          <a:xfrm>
            <a:off x="6309360" y="1417320"/>
            <a:ext cx="5303520" cy="3108960"/>
          </a:xfrm>
          <a:prstGeom prst="roundRect">
            <a:avLst>
              <a:gd name="adj" fmla="val 3529"/>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5" name="Text 3"/>
          <p:cNvSpPr txBox="1"/>
          <p:nvPr/>
        </p:nvSpPr>
        <p:spPr>
          <a:xfrm>
            <a:off x="6629400" y="1691640"/>
            <a:ext cx="4663440" cy="365760"/>
          </a:xfrm>
          <a:prstGeom prst="rect">
            <a:avLst/>
          </a:prstGeom>
          <a:noFill/>
          <a:ln/>
        </p:spPr>
        <p:txBody>
          <a:bodyPr wrap="square" lIns="0" tIns="0" rIns="0" bIns="0" rtlCol="0" anchor="t"/>
          <a:lstStyle/>
          <a:p>
            <a:pPr indent="0" marL="0">
              <a:buNone/>
            </a:pPr>
            <a:r>
              <a:rPr lang="en-US" sz="1800" b="1" dirty="0">
                <a:solidFill>
                  <a:srgbClr val="6D1A36"/>
                </a:solidFill>
                <a:latin typeface="Calibri" pitchFamily="34" charset="0"/>
                <a:ea typeface="Calibri" pitchFamily="34" charset="-122"/>
                <a:cs typeface="Calibri" pitchFamily="34" charset="-120"/>
              </a:rPr>
              <a:t>Caso real en Novasinergia</a:t>
            </a:r>
            <a:endParaRPr lang="en-US" sz="1800" dirty="0"/>
          </a:p>
        </p:txBody>
      </p:sp>
      <p:sp>
        <p:nvSpPr>
          <p:cNvPr id="6" name="Text 4"/>
          <p:cNvSpPr txBox="1"/>
          <p:nvPr/>
        </p:nvSpPr>
        <p:spPr>
          <a:xfrm>
            <a:off x="6629400" y="2240280"/>
            <a:ext cx="2103120" cy="1280160"/>
          </a:xfrm>
          <a:prstGeom prst="rect">
            <a:avLst/>
          </a:prstGeom>
          <a:noFill/>
          <a:ln/>
        </p:spPr>
        <p:txBody>
          <a:bodyPr wrap="square" lIns="0" tIns="0" rIns="0" bIns="0" rtlCol="0" anchor="t"/>
          <a:lstStyle/>
          <a:p>
            <a:pPr algn="ctr" indent="0" marL="0">
              <a:buNone/>
            </a:pPr>
            <a:r>
              <a:rPr lang="en-US" sz="8000" b="1" dirty="0">
                <a:solidFill>
                  <a:srgbClr val="6D1A36"/>
                </a:solidFill>
                <a:latin typeface="Georgia" pitchFamily="34" charset="0"/>
                <a:ea typeface="Georgia" pitchFamily="34" charset="-122"/>
                <a:cs typeface="Georgia" pitchFamily="34" charset="-120"/>
              </a:rPr>
              <a:t>48</a:t>
            </a:r>
            <a:endParaRPr lang="en-US" sz="8000" dirty="0"/>
          </a:p>
        </p:txBody>
      </p:sp>
      <p:sp>
        <p:nvSpPr>
          <p:cNvPr id="7" name="distinto_a"/>
          <p:cNvSpPr/>
          <p:nvPr/>
        </p:nvSpPr>
        <p:spPr>
          <a:xfrm>
            <a:off x="8823960" y="2697480"/>
            <a:ext cx="548640" cy="91440"/>
          </a:xfrm>
          <a:prstGeom prst="rect">
            <a:avLst/>
          </a:prstGeom>
          <a:solidFill>
            <a:srgbClr val="E8B730"/>
          </a:solidFill>
          <a:ln w="12700">
            <a:solidFill>
              <a:srgbClr val="E8B730"/>
            </a:solidFill>
            <a:prstDash val="solid"/>
          </a:ln>
        </p:spPr>
      </p:sp>
      <p:sp>
        <p:nvSpPr>
          <p:cNvPr id="8" name="distinto_b"/>
          <p:cNvSpPr/>
          <p:nvPr/>
        </p:nvSpPr>
        <p:spPr>
          <a:xfrm>
            <a:off x="8823960" y="2971800"/>
            <a:ext cx="548640" cy="91440"/>
          </a:xfrm>
          <a:prstGeom prst="rect">
            <a:avLst/>
          </a:prstGeom>
          <a:solidFill>
            <a:srgbClr val="E8B730"/>
          </a:solidFill>
          <a:ln w="12700">
            <a:solidFill>
              <a:srgbClr val="E8B730"/>
            </a:solidFill>
            <a:prstDash val="solid"/>
          </a:ln>
        </p:spPr>
      </p:sp>
      <p:sp>
        <p:nvSpPr>
          <p:cNvPr id="9" name="distinto_c"/>
          <p:cNvSpPr/>
          <p:nvPr/>
        </p:nvSpPr>
        <p:spPr>
          <a:xfrm flipH="1">
            <a:off x="8915400" y="2468880"/>
            <a:ext cx="365760" cy="822960"/>
          </a:xfrm>
          <a:prstGeom prst="line">
            <a:avLst/>
          </a:prstGeom>
          <a:noFill/>
          <a:ln w="38100">
            <a:solidFill>
              <a:srgbClr val="E8B730"/>
            </a:solidFill>
            <a:prstDash val="solid"/>
          </a:ln>
        </p:spPr>
      </p:sp>
      <p:sp>
        <p:nvSpPr>
          <p:cNvPr id="10" name="Text 8"/>
          <p:cNvSpPr txBox="1"/>
          <p:nvPr/>
        </p:nvSpPr>
        <p:spPr>
          <a:xfrm>
            <a:off x="9418320" y="2240280"/>
            <a:ext cx="1920240" cy="1280160"/>
          </a:xfrm>
          <a:prstGeom prst="rect">
            <a:avLst/>
          </a:prstGeom>
          <a:noFill/>
          <a:ln/>
        </p:spPr>
        <p:txBody>
          <a:bodyPr wrap="square" lIns="0" tIns="0" rIns="0" bIns="0" rtlCol="0" anchor="t"/>
          <a:lstStyle/>
          <a:p>
            <a:pPr algn="ctr" indent="0" marL="0">
              <a:buNone/>
            </a:pPr>
            <a:r>
              <a:rPr lang="en-US" sz="8000" b="1" dirty="0">
                <a:solidFill>
                  <a:srgbClr val="2B2420"/>
                </a:solidFill>
                <a:latin typeface="Georgia" pitchFamily="34" charset="0"/>
                <a:ea typeface="Georgia" pitchFamily="34" charset="-122"/>
                <a:cs typeface="Georgia" pitchFamily="34" charset="-120"/>
              </a:rPr>
              <a:t>63</a:t>
            </a:r>
            <a:endParaRPr lang="en-US" sz="8000" dirty="0"/>
          </a:p>
        </p:txBody>
      </p:sp>
      <p:sp>
        <p:nvSpPr>
          <p:cNvPr id="11" name="Text 9"/>
          <p:cNvSpPr txBox="1"/>
          <p:nvPr/>
        </p:nvSpPr>
        <p:spPr>
          <a:xfrm>
            <a:off x="6629400" y="3566160"/>
            <a:ext cx="2103120" cy="640080"/>
          </a:xfrm>
          <a:prstGeom prst="rect">
            <a:avLst/>
          </a:prstGeom>
          <a:noFill/>
          <a:ln/>
        </p:spPr>
        <p:txBody>
          <a:bodyPr wrap="square" lIns="0" tIns="0" rIns="0" bIns="0" rtlCol="0" anchor="t"/>
          <a:lstStyle/>
          <a:p>
            <a:pPr algn="ctr" indent="0" marL="0">
              <a:buNone/>
            </a:pPr>
            <a:r>
              <a:rPr lang="en-US" sz="1800" dirty="0">
                <a:solidFill>
                  <a:srgbClr val="6B625B"/>
                </a:solidFill>
                <a:latin typeface="Calibri" pitchFamily="34" charset="0"/>
                <a:ea typeface="Calibri" pitchFamily="34" charset="-122"/>
                <a:cs typeface="Calibri" pitchFamily="34" charset="-120"/>
              </a:rPr>
              <a:t>base de cuatro tablas</a:t>
            </a:r>
            <a:endParaRPr lang="en-US" sz="1800" dirty="0"/>
          </a:p>
        </p:txBody>
      </p:sp>
      <p:sp>
        <p:nvSpPr>
          <p:cNvPr id="12" name="Text 10"/>
          <p:cNvSpPr txBox="1"/>
          <p:nvPr/>
        </p:nvSpPr>
        <p:spPr>
          <a:xfrm>
            <a:off x="9418320" y="3566160"/>
            <a:ext cx="1920240" cy="640080"/>
          </a:xfrm>
          <a:prstGeom prst="rect">
            <a:avLst/>
          </a:prstGeom>
          <a:noFill/>
          <a:ln/>
        </p:spPr>
        <p:txBody>
          <a:bodyPr wrap="square" lIns="0" tIns="0" rIns="0" bIns="0" rtlCol="0" anchor="t"/>
          <a:lstStyle/>
          <a:p>
            <a:pPr algn="ctr" indent="0" marL="0">
              <a:buNone/>
            </a:pPr>
            <a:r>
              <a:rPr lang="en-US" sz="1800" dirty="0">
                <a:solidFill>
                  <a:srgbClr val="6B625B"/>
                </a:solidFill>
                <a:latin typeface="Calibri" pitchFamily="34" charset="0"/>
                <a:ea typeface="Calibri" pitchFamily="34" charset="-122"/>
                <a:cs typeface="Calibri" pitchFamily="34" charset="-120"/>
              </a:rPr>
              <a:t>casos declarados</a:t>
            </a:r>
            <a:endParaRPr lang="en-US" sz="1800" dirty="0"/>
          </a:p>
        </p:txBody>
      </p:sp>
      <p:sp>
        <p:nvSpPr>
          <p:cNvPr id="13" name="Text 11"/>
          <p:cNvSpPr txBox="1"/>
          <p:nvPr/>
        </p:nvSpPr>
        <p:spPr>
          <a:xfrm>
            <a:off x="6629400" y="4434840"/>
            <a:ext cx="4663440" cy="548640"/>
          </a:xfrm>
          <a:prstGeom prst="rect">
            <a:avLst/>
          </a:prstGeom>
          <a:noFill/>
          <a:ln/>
        </p:spPr>
        <p:txBody>
          <a:bodyPr wrap="square" lIns="0" tIns="0" rIns="0" bIns="0" rtlCol="0" anchor="t"/>
          <a:lstStyle/>
          <a:p>
            <a:pPr indent="0" marL="0">
              <a:buNone/>
            </a:pPr>
            <a:endParaRPr lang="en-US" sz="1800" dirty="0"/>
          </a:p>
        </p:txBody>
      </p:sp>
      <p:sp>
        <p:nvSpPr>
          <p:cNvPr id="14" name="Text 12"/>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2 / 10</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Qué recibe y qué entrega</a:t>
            </a:r>
            <a:endParaRPr lang="en-US" sz="3600" dirty="0"/>
          </a:p>
        </p:txBody>
      </p:sp>
      <p:sp>
        <p:nvSpPr>
          <p:cNvPr id="3" name="tarjeta_1"/>
          <p:cNvSpPr/>
          <p:nvPr/>
        </p:nvSpPr>
        <p:spPr>
          <a:xfrm>
            <a:off x="548640" y="1554480"/>
            <a:ext cx="3474720" cy="2651760"/>
          </a:xfrm>
          <a:prstGeom prst="roundRect">
            <a:avLst>
              <a:gd name="adj" fmla="val 4138"/>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4" name="punto_1"/>
          <p:cNvSpPr/>
          <p:nvPr/>
        </p:nvSpPr>
        <p:spPr>
          <a:xfrm>
            <a:off x="868680" y="1874520"/>
            <a:ext cx="411480" cy="411480"/>
          </a:xfrm>
          <a:prstGeom prst="ellipse">
            <a:avLst/>
          </a:prstGeom>
          <a:solidFill>
            <a:srgbClr val="E8B730"/>
          </a:solidFill>
          <a:ln w="12700">
            <a:solidFill>
              <a:srgbClr val="E8B730"/>
            </a:solidFill>
            <a:prstDash val="solid"/>
          </a:ln>
        </p:spPr>
      </p:sp>
      <p:sp>
        <p:nvSpPr>
          <p:cNvPr id="5" name="Text 3"/>
          <p:cNvSpPr txBox="1"/>
          <p:nvPr/>
        </p:nvSpPr>
        <p:spPr>
          <a:xfrm>
            <a:off x="868680" y="2606040"/>
            <a:ext cx="2834640" cy="45720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Quién</a:t>
            </a:r>
            <a:endParaRPr lang="en-US" sz="2400" dirty="0"/>
          </a:p>
        </p:txBody>
      </p:sp>
      <p:sp>
        <p:nvSpPr>
          <p:cNvPr id="6" name="Text 4"/>
          <p:cNvSpPr txBox="1"/>
          <p:nvPr/>
        </p:nvSpPr>
        <p:spPr>
          <a:xfrm>
            <a:off x="868680" y="3154680"/>
            <a:ext cx="2834640" cy="146304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Docente investigador</a:t>
            </a:r>
            <a:endParaRPr lang="en-US" sz="2000" dirty="0"/>
          </a:p>
        </p:txBody>
      </p:sp>
      <p:sp>
        <p:nvSpPr>
          <p:cNvPr id="7" name="tarjeta_2"/>
          <p:cNvSpPr/>
          <p:nvPr/>
        </p:nvSpPr>
        <p:spPr>
          <a:xfrm>
            <a:off x="4297680" y="1554480"/>
            <a:ext cx="3474720" cy="2651760"/>
          </a:xfrm>
          <a:prstGeom prst="roundRect">
            <a:avLst>
              <a:gd name="adj" fmla="val 4138"/>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8" name="punto_2"/>
          <p:cNvSpPr/>
          <p:nvPr/>
        </p:nvSpPr>
        <p:spPr>
          <a:xfrm>
            <a:off x="4617720" y="1874520"/>
            <a:ext cx="411480" cy="411480"/>
          </a:xfrm>
          <a:prstGeom prst="ellipse">
            <a:avLst/>
          </a:prstGeom>
          <a:solidFill>
            <a:srgbClr val="E8B730"/>
          </a:solidFill>
          <a:ln w="12700">
            <a:solidFill>
              <a:srgbClr val="E8B730"/>
            </a:solidFill>
            <a:prstDash val="solid"/>
          </a:ln>
        </p:spPr>
      </p:sp>
      <p:sp>
        <p:nvSpPr>
          <p:cNvPr id="9" name="Text 7"/>
          <p:cNvSpPr txBox="1"/>
          <p:nvPr/>
        </p:nvSpPr>
        <p:spPr>
          <a:xfrm>
            <a:off x="4617720" y="2606040"/>
            <a:ext cx="2834640" cy="45720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Recibe</a:t>
            </a:r>
            <a:endParaRPr lang="en-US" sz="2400" dirty="0"/>
          </a:p>
        </p:txBody>
      </p:sp>
      <p:sp>
        <p:nvSpPr>
          <p:cNvPr id="10" name="Text 8"/>
          <p:cNvSpPr txBox="1"/>
          <p:nvPr/>
        </p:nvSpPr>
        <p:spPr>
          <a:xfrm>
            <a:off x="4617720" y="3154680"/>
            <a:ext cx="2834640" cy="146304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Artículo, rúbrica y tarjetas</a:t>
            </a:r>
            <a:endParaRPr lang="en-US" sz="2000" dirty="0"/>
          </a:p>
        </p:txBody>
      </p:sp>
      <p:sp>
        <p:nvSpPr>
          <p:cNvPr id="11" name="tarjeta_3"/>
          <p:cNvSpPr/>
          <p:nvPr/>
        </p:nvSpPr>
        <p:spPr>
          <a:xfrm>
            <a:off x="8046720" y="1554480"/>
            <a:ext cx="3474720" cy="2651760"/>
          </a:xfrm>
          <a:prstGeom prst="roundRect">
            <a:avLst>
              <a:gd name="adj" fmla="val 4138"/>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12" name="punto_3"/>
          <p:cNvSpPr/>
          <p:nvPr/>
        </p:nvSpPr>
        <p:spPr>
          <a:xfrm>
            <a:off x="8366760" y="1874520"/>
            <a:ext cx="411480" cy="411480"/>
          </a:xfrm>
          <a:prstGeom prst="ellipse">
            <a:avLst/>
          </a:prstGeom>
          <a:solidFill>
            <a:srgbClr val="E8B730"/>
          </a:solidFill>
          <a:ln w="12700">
            <a:solidFill>
              <a:srgbClr val="E8B730"/>
            </a:solidFill>
            <a:prstDash val="solid"/>
          </a:ln>
        </p:spPr>
      </p:sp>
      <p:sp>
        <p:nvSpPr>
          <p:cNvPr id="13" name="Text 11"/>
          <p:cNvSpPr txBox="1"/>
          <p:nvPr/>
        </p:nvSpPr>
        <p:spPr>
          <a:xfrm>
            <a:off x="8366760" y="2606040"/>
            <a:ext cx="2834640" cy="45720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Entrega</a:t>
            </a:r>
            <a:endParaRPr lang="en-US" sz="2400" dirty="0"/>
          </a:p>
        </p:txBody>
      </p:sp>
      <p:sp>
        <p:nvSpPr>
          <p:cNvPr id="14" name="Text 12"/>
          <p:cNvSpPr txBox="1"/>
          <p:nvPr/>
        </p:nvSpPr>
        <p:spPr>
          <a:xfrm>
            <a:off x="8366760" y="3154680"/>
            <a:ext cx="2834640" cy="146304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Tabla, respuesta y párrafo revisado</a:t>
            </a:r>
            <a:endParaRPr lang="en-US" sz="2000" dirty="0"/>
          </a:p>
        </p:txBody>
      </p:sp>
      <p:sp>
        <p:nvSpPr>
          <p:cNvPr id="15" name="Text 13"/>
          <p:cNvSpPr txBox="1"/>
          <p:nvPr/>
        </p:nvSpPr>
        <p:spPr>
          <a:xfrm>
            <a:off x="548640" y="4572000"/>
            <a:ext cx="10972800" cy="457200"/>
          </a:xfrm>
          <a:prstGeom prst="rect">
            <a:avLst/>
          </a:prstGeom>
          <a:noFill/>
          <a:ln/>
        </p:spPr>
        <p:txBody>
          <a:bodyPr wrap="square" lIns="0" tIns="0" rIns="0" bIns="0" rtlCol="0" anchor="t"/>
          <a:lstStyle/>
          <a:p>
            <a:pPr indent="0" marL="0">
              <a:buNone/>
            </a:pPr>
            <a:r>
              <a:rPr lang="en-US" sz="2000" i="1" dirty="0">
                <a:solidFill>
                  <a:srgbClr val="6B625B"/>
                </a:solidFill>
                <a:latin typeface="Calibri" pitchFamily="34" charset="0"/>
                <a:ea typeface="Calibri" pitchFamily="34" charset="-122"/>
                <a:cs typeface="Calibri" pitchFamily="34" charset="-120"/>
              </a:rPr>
              <a:t>Basada en la guía 12</a:t>
            </a:r>
            <a:endParaRPr lang="en-US" sz="2000" dirty="0"/>
          </a:p>
        </p:txBody>
      </p:sp>
      <p:sp>
        <p:nvSpPr>
          <p:cNvPr id="16" name="Text 14"/>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3 / 10</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Cuatro pasos, una decisión humana</a:t>
            </a:r>
            <a:endParaRPr lang="en-US" sz="3600" dirty="0"/>
          </a:p>
        </p:txBody>
      </p:sp>
      <p:sp>
        <p:nvSpPr>
          <p:cNvPr id="3" name="paso_1"/>
          <p:cNvSpPr/>
          <p:nvPr/>
        </p:nvSpPr>
        <p:spPr>
          <a:xfrm>
            <a:off x="548640" y="1828800"/>
            <a:ext cx="2560320" cy="2194560"/>
          </a:xfrm>
          <a:prstGeom prst="roundRect">
            <a:avLst>
              <a:gd name="adj" fmla="val 5000"/>
            </a:avLst>
          </a:prstGeom>
          <a:solidFill>
            <a:srgbClr val="FFFFFF"/>
          </a:solidFill>
          <a:ln w="9525">
            <a:solidFill>
              <a:srgbClr val="E2D8C9"/>
            </a:solidFill>
            <a:prstDash val="solid"/>
          </a:ln>
        </p:spPr>
      </p:sp>
      <p:sp>
        <p:nvSpPr>
          <p:cNvPr id="4" name="circulo_1"/>
          <p:cNvSpPr/>
          <p:nvPr/>
        </p:nvSpPr>
        <p:spPr>
          <a:xfrm>
            <a:off x="1554480" y="1554480"/>
            <a:ext cx="548640" cy="548640"/>
          </a:xfrm>
          <a:prstGeom prst="ellipse">
            <a:avLst/>
          </a:prstGeom>
          <a:solidFill>
            <a:srgbClr val="E8B730"/>
          </a:solidFill>
          <a:ln w="12700">
            <a:solidFill>
              <a:srgbClr val="E8B730"/>
            </a:solidFill>
            <a:prstDash val="solid"/>
          </a:ln>
        </p:spPr>
      </p:sp>
      <p:sp>
        <p:nvSpPr>
          <p:cNvPr id="5" name="Text 3"/>
          <p:cNvSpPr txBox="1"/>
          <p:nvPr/>
        </p:nvSpPr>
        <p:spPr>
          <a:xfrm>
            <a:off x="1554480" y="1554480"/>
            <a:ext cx="548640" cy="548640"/>
          </a:xfrm>
          <a:prstGeom prst="rect">
            <a:avLst/>
          </a:prstGeom>
          <a:noFill/>
          <a:ln/>
        </p:spPr>
        <p:txBody>
          <a:bodyPr wrap="square" lIns="0" tIns="0" rIns="0" bIns="0" rtlCol="0" anchor="ctr"/>
          <a:lstStyle/>
          <a:p>
            <a:pPr algn="ctr" indent="0" marL="0">
              <a:buNone/>
            </a:pPr>
            <a:r>
              <a:rPr lang="en-US" sz="2000" b="1" dirty="0">
                <a:solidFill>
                  <a:srgbClr val="4A1024"/>
                </a:solidFill>
                <a:latin typeface="Georgia" pitchFamily="34" charset="0"/>
                <a:ea typeface="Georgia" pitchFamily="34" charset="-122"/>
                <a:cs typeface="Georgia" pitchFamily="34" charset="-120"/>
              </a:rPr>
              <a:t>1</a:t>
            </a:r>
            <a:endParaRPr lang="en-US" sz="2000" dirty="0"/>
          </a:p>
        </p:txBody>
      </p:sp>
      <p:sp>
        <p:nvSpPr>
          <p:cNvPr id="6" name="Text 4"/>
          <p:cNvSpPr txBox="1"/>
          <p:nvPr/>
        </p:nvSpPr>
        <p:spPr>
          <a:xfrm>
            <a:off x="731520" y="2423160"/>
            <a:ext cx="2194560" cy="1371600"/>
          </a:xfrm>
          <a:prstGeom prst="rect">
            <a:avLst/>
          </a:prstGeom>
          <a:noFill/>
          <a:ln/>
        </p:spPr>
        <p:txBody>
          <a:bodyPr wrap="square" lIns="0" tIns="0" rIns="0" bIns="0" rtlCol="0" anchor="ctr"/>
          <a:lstStyle/>
          <a:p>
            <a:pPr algn="ctr" indent="0" marL="0">
              <a:buNone/>
            </a:pPr>
            <a:r>
              <a:rPr lang="en-US" sz="2200" b="1" dirty="0">
                <a:solidFill>
                  <a:srgbClr val="2B2420"/>
                </a:solidFill>
                <a:latin typeface="Calibri" pitchFamily="34" charset="0"/>
                <a:ea typeface="Calibri" pitchFamily="34" charset="-122"/>
                <a:cs typeface="Calibri" pitchFamily="34" charset="-120"/>
              </a:rPr>
              <a:t>Preparar la entrada</a:t>
            </a:r>
            <a:endParaRPr lang="en-US" sz="2200" dirty="0"/>
          </a:p>
        </p:txBody>
      </p:sp>
      <p:sp>
        <p:nvSpPr>
          <p:cNvPr id="7" name="flecha_1"/>
          <p:cNvSpPr/>
          <p:nvPr/>
        </p:nvSpPr>
        <p:spPr>
          <a:xfrm>
            <a:off x="3154680" y="2743200"/>
            <a:ext cx="201168" cy="365760"/>
          </a:xfrm>
          <a:prstGeom prst="chevron">
            <a:avLst/>
          </a:prstGeom>
          <a:solidFill>
            <a:srgbClr val="E8B730"/>
          </a:solidFill>
          <a:ln w="12700">
            <a:solidFill>
              <a:srgbClr val="E8B730"/>
            </a:solidFill>
            <a:prstDash val="solid"/>
          </a:ln>
        </p:spPr>
      </p:sp>
      <p:sp>
        <p:nvSpPr>
          <p:cNvPr id="8" name="paso_2"/>
          <p:cNvSpPr/>
          <p:nvPr/>
        </p:nvSpPr>
        <p:spPr>
          <a:xfrm>
            <a:off x="3383280" y="1828800"/>
            <a:ext cx="2560320" cy="2194560"/>
          </a:xfrm>
          <a:prstGeom prst="roundRect">
            <a:avLst>
              <a:gd name="adj" fmla="val 5000"/>
            </a:avLst>
          </a:prstGeom>
          <a:solidFill>
            <a:srgbClr val="FFFFFF"/>
          </a:solidFill>
          <a:ln w="9525">
            <a:solidFill>
              <a:srgbClr val="E2D8C9"/>
            </a:solidFill>
            <a:prstDash val="solid"/>
          </a:ln>
        </p:spPr>
      </p:sp>
      <p:sp>
        <p:nvSpPr>
          <p:cNvPr id="9" name="circulo_2"/>
          <p:cNvSpPr/>
          <p:nvPr/>
        </p:nvSpPr>
        <p:spPr>
          <a:xfrm>
            <a:off x="4389120" y="1554480"/>
            <a:ext cx="548640" cy="548640"/>
          </a:xfrm>
          <a:prstGeom prst="ellipse">
            <a:avLst/>
          </a:prstGeom>
          <a:solidFill>
            <a:srgbClr val="E8B730"/>
          </a:solidFill>
          <a:ln w="12700">
            <a:solidFill>
              <a:srgbClr val="E8B730"/>
            </a:solidFill>
            <a:prstDash val="solid"/>
          </a:ln>
        </p:spPr>
      </p:sp>
      <p:sp>
        <p:nvSpPr>
          <p:cNvPr id="10" name="Text 8"/>
          <p:cNvSpPr txBox="1"/>
          <p:nvPr/>
        </p:nvSpPr>
        <p:spPr>
          <a:xfrm>
            <a:off x="4389120" y="1554480"/>
            <a:ext cx="548640" cy="548640"/>
          </a:xfrm>
          <a:prstGeom prst="rect">
            <a:avLst/>
          </a:prstGeom>
          <a:noFill/>
          <a:ln/>
        </p:spPr>
        <p:txBody>
          <a:bodyPr wrap="square" lIns="0" tIns="0" rIns="0" bIns="0" rtlCol="0" anchor="ctr"/>
          <a:lstStyle/>
          <a:p>
            <a:pPr algn="ctr" indent="0" marL="0">
              <a:buNone/>
            </a:pPr>
            <a:r>
              <a:rPr lang="en-US" sz="2000" b="1" dirty="0">
                <a:solidFill>
                  <a:srgbClr val="4A1024"/>
                </a:solidFill>
                <a:latin typeface="Georgia" pitchFamily="34" charset="0"/>
                <a:ea typeface="Georgia" pitchFamily="34" charset="-122"/>
                <a:cs typeface="Georgia" pitchFamily="34" charset="-120"/>
              </a:rPr>
              <a:t>2</a:t>
            </a:r>
            <a:endParaRPr lang="en-US" sz="2000" dirty="0"/>
          </a:p>
        </p:txBody>
      </p:sp>
      <p:sp>
        <p:nvSpPr>
          <p:cNvPr id="11" name="Text 9"/>
          <p:cNvSpPr txBox="1"/>
          <p:nvPr/>
        </p:nvSpPr>
        <p:spPr>
          <a:xfrm>
            <a:off x="3566160" y="2423160"/>
            <a:ext cx="2194560" cy="1371600"/>
          </a:xfrm>
          <a:prstGeom prst="rect">
            <a:avLst/>
          </a:prstGeom>
          <a:noFill/>
          <a:ln/>
        </p:spPr>
        <p:txBody>
          <a:bodyPr wrap="square" lIns="0" tIns="0" rIns="0" bIns="0" rtlCol="0" anchor="ctr"/>
          <a:lstStyle/>
          <a:p>
            <a:pPr algn="ctr" indent="0" marL="0">
              <a:buNone/>
            </a:pPr>
            <a:r>
              <a:rPr lang="en-US" sz="2200" b="1" dirty="0">
                <a:solidFill>
                  <a:srgbClr val="2B2420"/>
                </a:solidFill>
                <a:latin typeface="Calibri" pitchFamily="34" charset="0"/>
                <a:ea typeface="Calibri" pitchFamily="34" charset="-122"/>
                <a:cs typeface="Calibri" pitchFamily="34" charset="-120"/>
              </a:rPr>
              <a:t>Revisión por roles</a:t>
            </a:r>
            <a:endParaRPr lang="en-US" sz="2200" dirty="0"/>
          </a:p>
        </p:txBody>
      </p:sp>
      <p:sp>
        <p:nvSpPr>
          <p:cNvPr id="12" name="flecha_2"/>
          <p:cNvSpPr/>
          <p:nvPr/>
        </p:nvSpPr>
        <p:spPr>
          <a:xfrm>
            <a:off x="5989320" y="2743200"/>
            <a:ext cx="201168" cy="365760"/>
          </a:xfrm>
          <a:prstGeom prst="chevron">
            <a:avLst/>
          </a:prstGeom>
          <a:solidFill>
            <a:srgbClr val="E8B730"/>
          </a:solidFill>
          <a:ln w="12700">
            <a:solidFill>
              <a:srgbClr val="E8B730"/>
            </a:solidFill>
            <a:prstDash val="solid"/>
          </a:ln>
        </p:spPr>
      </p:sp>
      <p:sp>
        <p:nvSpPr>
          <p:cNvPr id="13" name="paso_3"/>
          <p:cNvSpPr/>
          <p:nvPr/>
        </p:nvSpPr>
        <p:spPr>
          <a:xfrm>
            <a:off x="6217920" y="1828800"/>
            <a:ext cx="2560320" cy="2194560"/>
          </a:xfrm>
          <a:prstGeom prst="roundRect">
            <a:avLst>
              <a:gd name="adj" fmla="val 5000"/>
            </a:avLst>
          </a:prstGeom>
          <a:solidFill>
            <a:srgbClr val="FFFFFF"/>
          </a:solidFill>
          <a:ln w="9525">
            <a:solidFill>
              <a:srgbClr val="E2D8C9"/>
            </a:solidFill>
            <a:prstDash val="solid"/>
          </a:ln>
        </p:spPr>
      </p:sp>
      <p:sp>
        <p:nvSpPr>
          <p:cNvPr id="14" name="circulo_3"/>
          <p:cNvSpPr/>
          <p:nvPr/>
        </p:nvSpPr>
        <p:spPr>
          <a:xfrm>
            <a:off x="7223760" y="1554480"/>
            <a:ext cx="548640" cy="548640"/>
          </a:xfrm>
          <a:prstGeom prst="ellipse">
            <a:avLst/>
          </a:prstGeom>
          <a:solidFill>
            <a:srgbClr val="E8B730"/>
          </a:solidFill>
          <a:ln w="12700">
            <a:solidFill>
              <a:srgbClr val="E8B730"/>
            </a:solidFill>
            <a:prstDash val="solid"/>
          </a:ln>
        </p:spPr>
      </p:sp>
      <p:sp>
        <p:nvSpPr>
          <p:cNvPr id="15" name="Text 13"/>
          <p:cNvSpPr txBox="1"/>
          <p:nvPr/>
        </p:nvSpPr>
        <p:spPr>
          <a:xfrm>
            <a:off x="7223760" y="1554480"/>
            <a:ext cx="548640" cy="548640"/>
          </a:xfrm>
          <a:prstGeom prst="rect">
            <a:avLst/>
          </a:prstGeom>
          <a:noFill/>
          <a:ln/>
        </p:spPr>
        <p:txBody>
          <a:bodyPr wrap="square" lIns="0" tIns="0" rIns="0" bIns="0" rtlCol="0" anchor="ctr"/>
          <a:lstStyle/>
          <a:p>
            <a:pPr algn="ctr" indent="0" marL="0">
              <a:buNone/>
            </a:pPr>
            <a:r>
              <a:rPr lang="en-US" sz="2000" b="1" dirty="0">
                <a:solidFill>
                  <a:srgbClr val="4A1024"/>
                </a:solidFill>
                <a:latin typeface="Georgia" pitchFamily="34" charset="0"/>
                <a:ea typeface="Georgia" pitchFamily="34" charset="-122"/>
                <a:cs typeface="Georgia" pitchFamily="34" charset="-120"/>
              </a:rPr>
              <a:t>3</a:t>
            </a:r>
            <a:endParaRPr lang="en-US" sz="2000" dirty="0"/>
          </a:p>
        </p:txBody>
      </p:sp>
      <p:sp>
        <p:nvSpPr>
          <p:cNvPr id="16" name="Text 14"/>
          <p:cNvSpPr txBox="1"/>
          <p:nvPr/>
        </p:nvSpPr>
        <p:spPr>
          <a:xfrm>
            <a:off x="6400800" y="2423160"/>
            <a:ext cx="2194560" cy="1371600"/>
          </a:xfrm>
          <a:prstGeom prst="rect">
            <a:avLst/>
          </a:prstGeom>
          <a:noFill/>
          <a:ln/>
        </p:spPr>
        <p:txBody>
          <a:bodyPr wrap="square" lIns="0" tIns="0" rIns="0" bIns="0" rtlCol="0" anchor="ctr"/>
          <a:lstStyle/>
          <a:p>
            <a:pPr algn="ctr" indent="0" marL="0">
              <a:buNone/>
            </a:pPr>
            <a:r>
              <a:rPr lang="en-US" sz="2200" b="1" dirty="0">
                <a:solidFill>
                  <a:srgbClr val="2B2420"/>
                </a:solidFill>
                <a:latin typeface="Calibri" pitchFamily="34" charset="0"/>
                <a:ea typeface="Calibri" pitchFamily="34" charset="-122"/>
                <a:cs typeface="Calibri" pitchFamily="34" charset="-120"/>
              </a:rPr>
              <a:t>Verificar y agrupar</a:t>
            </a:r>
            <a:endParaRPr lang="en-US" sz="2200" dirty="0"/>
          </a:p>
        </p:txBody>
      </p:sp>
      <p:sp>
        <p:nvSpPr>
          <p:cNvPr id="17" name="flecha_3"/>
          <p:cNvSpPr/>
          <p:nvPr/>
        </p:nvSpPr>
        <p:spPr>
          <a:xfrm>
            <a:off x="8823960" y="2743200"/>
            <a:ext cx="201168" cy="365760"/>
          </a:xfrm>
          <a:prstGeom prst="chevron">
            <a:avLst/>
          </a:prstGeom>
          <a:solidFill>
            <a:srgbClr val="E8B730"/>
          </a:solidFill>
          <a:ln w="12700">
            <a:solidFill>
              <a:srgbClr val="E8B730"/>
            </a:solidFill>
            <a:prstDash val="solid"/>
          </a:ln>
        </p:spPr>
      </p:sp>
      <p:sp>
        <p:nvSpPr>
          <p:cNvPr id="18" name="paso_4"/>
          <p:cNvSpPr/>
          <p:nvPr/>
        </p:nvSpPr>
        <p:spPr>
          <a:xfrm>
            <a:off x="9052560" y="1828800"/>
            <a:ext cx="2560320" cy="2194560"/>
          </a:xfrm>
          <a:prstGeom prst="roundRect">
            <a:avLst>
              <a:gd name="adj" fmla="val 5000"/>
            </a:avLst>
          </a:prstGeom>
          <a:solidFill>
            <a:srgbClr val="6D1A36"/>
          </a:solidFill>
          <a:ln w="9525">
            <a:solidFill>
              <a:srgbClr val="6D1A36"/>
            </a:solidFill>
            <a:prstDash val="solid"/>
          </a:ln>
        </p:spPr>
      </p:sp>
      <p:sp>
        <p:nvSpPr>
          <p:cNvPr id="19" name="circulo_4"/>
          <p:cNvSpPr/>
          <p:nvPr/>
        </p:nvSpPr>
        <p:spPr>
          <a:xfrm>
            <a:off x="10058400" y="1554480"/>
            <a:ext cx="548640" cy="548640"/>
          </a:xfrm>
          <a:prstGeom prst="ellipse">
            <a:avLst/>
          </a:prstGeom>
          <a:solidFill>
            <a:srgbClr val="E8B730"/>
          </a:solidFill>
          <a:ln w="12700">
            <a:solidFill>
              <a:srgbClr val="E8B730"/>
            </a:solidFill>
            <a:prstDash val="solid"/>
          </a:ln>
        </p:spPr>
      </p:sp>
      <p:sp>
        <p:nvSpPr>
          <p:cNvPr id="20" name="Text 18"/>
          <p:cNvSpPr txBox="1"/>
          <p:nvPr/>
        </p:nvSpPr>
        <p:spPr>
          <a:xfrm>
            <a:off x="10058400" y="1554480"/>
            <a:ext cx="548640" cy="548640"/>
          </a:xfrm>
          <a:prstGeom prst="rect">
            <a:avLst/>
          </a:prstGeom>
          <a:noFill/>
          <a:ln/>
        </p:spPr>
        <p:txBody>
          <a:bodyPr wrap="square" lIns="0" tIns="0" rIns="0" bIns="0" rtlCol="0" anchor="ctr"/>
          <a:lstStyle/>
          <a:p>
            <a:pPr algn="ctr" indent="0" marL="0">
              <a:buNone/>
            </a:pPr>
            <a:r>
              <a:rPr lang="en-US" sz="2000" b="1" dirty="0">
                <a:solidFill>
                  <a:srgbClr val="4A1024"/>
                </a:solidFill>
                <a:latin typeface="Georgia" pitchFamily="34" charset="0"/>
                <a:ea typeface="Georgia" pitchFamily="34" charset="-122"/>
                <a:cs typeface="Georgia" pitchFamily="34" charset="-120"/>
              </a:rPr>
              <a:t>4</a:t>
            </a:r>
            <a:endParaRPr lang="en-US" sz="2000" dirty="0"/>
          </a:p>
        </p:txBody>
      </p:sp>
      <p:sp>
        <p:nvSpPr>
          <p:cNvPr id="21" name="Text 19"/>
          <p:cNvSpPr txBox="1"/>
          <p:nvPr/>
        </p:nvSpPr>
        <p:spPr>
          <a:xfrm>
            <a:off x="9235440" y="2423160"/>
            <a:ext cx="2194560" cy="137160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La persona decide</a:t>
            </a:r>
            <a:endParaRPr lang="en-US" sz="2200" dirty="0"/>
          </a:p>
        </p:txBody>
      </p:sp>
      <p:sp>
        <p:nvSpPr>
          <p:cNvPr id="22" name="mensaje_clave"/>
          <p:cNvSpPr/>
          <p:nvPr/>
        </p:nvSpPr>
        <p:spPr>
          <a:xfrm>
            <a:off x="3566160" y="4572000"/>
            <a:ext cx="5029200" cy="731520"/>
          </a:xfrm>
          <a:prstGeom prst="roundRect">
            <a:avLst>
              <a:gd name="adj" fmla="val 50000"/>
            </a:avLst>
          </a:prstGeom>
          <a:solidFill>
            <a:srgbClr val="E8B730"/>
          </a:solidFill>
          <a:ln w="12700">
            <a:solidFill>
              <a:srgbClr val="E8B730"/>
            </a:solidFill>
            <a:prstDash val="solid"/>
          </a:ln>
        </p:spPr>
      </p:sp>
      <p:sp>
        <p:nvSpPr>
          <p:cNvPr id="23" name="Text 21"/>
          <p:cNvSpPr txBox="1"/>
          <p:nvPr/>
        </p:nvSpPr>
        <p:spPr>
          <a:xfrm>
            <a:off x="3566160" y="4572000"/>
            <a:ext cx="5029200" cy="731520"/>
          </a:xfrm>
          <a:prstGeom prst="rect">
            <a:avLst/>
          </a:prstGeom>
          <a:noFill/>
          <a:ln/>
        </p:spPr>
        <p:txBody>
          <a:bodyPr wrap="square" lIns="0" tIns="0" rIns="0" bIns="0" rtlCol="0" anchor="ctr"/>
          <a:lstStyle/>
          <a:p>
            <a:pPr algn="ctr" indent="0" marL="0">
              <a:buNone/>
            </a:pPr>
            <a:r>
              <a:rPr lang="en-US" sz="2400" b="1" dirty="0">
                <a:solidFill>
                  <a:srgbClr val="4A1024"/>
                </a:solidFill>
                <a:latin typeface="Georgia" pitchFamily="34" charset="0"/>
                <a:ea typeface="Georgia" pitchFamily="34" charset="-122"/>
                <a:cs typeface="Georgia" pitchFamily="34" charset="-120"/>
              </a:rPr>
              <a:t>La IA nunca decide</a:t>
            </a:r>
            <a:endParaRPr lang="en-US" sz="2400" dirty="0"/>
          </a:p>
        </p:txBody>
      </p:sp>
      <p:sp>
        <p:nvSpPr>
          <p:cNvPr id="24" name="Text 22"/>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4 / 10</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Lo que comprobamos</a:t>
            </a:r>
            <a:endParaRPr lang="en-US" sz="3600" dirty="0"/>
          </a:p>
        </p:txBody>
      </p:sp>
      <p:sp>
        <p:nvSpPr>
          <p:cNvPr id="3" name="cifra_1"/>
          <p:cNvSpPr/>
          <p:nvPr/>
        </p:nvSpPr>
        <p:spPr>
          <a:xfrm>
            <a:off x="548640" y="1554480"/>
            <a:ext cx="3474720" cy="2377440"/>
          </a:xfrm>
          <a:prstGeom prst="roundRect">
            <a:avLst>
              <a:gd name="adj" fmla="val 4615"/>
            </a:avLst>
          </a:prstGeom>
          <a:solidFill>
            <a:srgbClr val="FFFFFF"/>
          </a:solidFill>
          <a:ln w="9525">
            <a:solidFill>
              <a:srgbClr val="E2D8C9"/>
            </a:solidFill>
            <a:prstDash val="solid"/>
          </a:ln>
        </p:spPr>
      </p:sp>
      <p:sp>
        <p:nvSpPr>
          <p:cNvPr id="4" name="Text 2"/>
          <p:cNvSpPr txBox="1"/>
          <p:nvPr/>
        </p:nvSpPr>
        <p:spPr>
          <a:xfrm>
            <a:off x="822960" y="1783080"/>
            <a:ext cx="2926080" cy="1188720"/>
          </a:xfrm>
          <a:prstGeom prst="rect">
            <a:avLst/>
          </a:prstGeom>
          <a:noFill/>
          <a:ln/>
        </p:spPr>
        <p:txBody>
          <a:bodyPr wrap="square" lIns="0" tIns="0" rIns="0" bIns="0" rtlCol="0" anchor="t"/>
          <a:lstStyle/>
          <a:p>
            <a:pPr indent="0" marL="0">
              <a:buNone/>
            </a:pPr>
            <a:r>
              <a:rPr lang="en-US" sz="6000" b="1" dirty="0">
                <a:solidFill>
                  <a:srgbClr val="6D1A36"/>
                </a:solidFill>
                <a:latin typeface="Georgia" pitchFamily="34" charset="0"/>
                <a:ea typeface="Georgia" pitchFamily="34" charset="-122"/>
                <a:cs typeface="Georgia" pitchFamily="34" charset="-120"/>
              </a:rPr>
              <a:t>15</a:t>
            </a:r>
            <a:endParaRPr lang="en-US" sz="6000" dirty="0"/>
          </a:p>
        </p:txBody>
      </p:sp>
      <p:sp>
        <p:nvSpPr>
          <p:cNvPr id="5" name="Text 3"/>
          <p:cNvSpPr txBox="1"/>
          <p:nvPr/>
        </p:nvSpPr>
        <p:spPr>
          <a:xfrm>
            <a:off x="822960" y="3017520"/>
            <a:ext cx="2926080" cy="82296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revisiones</a:t>
            </a:r>
            <a:endParaRPr lang="en-US" sz="2000" dirty="0"/>
          </a:p>
        </p:txBody>
      </p:sp>
      <p:sp>
        <p:nvSpPr>
          <p:cNvPr id="6" name="cifra_2"/>
          <p:cNvSpPr/>
          <p:nvPr/>
        </p:nvSpPr>
        <p:spPr>
          <a:xfrm>
            <a:off x="4297680" y="1554480"/>
            <a:ext cx="3474720" cy="2377440"/>
          </a:xfrm>
          <a:prstGeom prst="roundRect">
            <a:avLst>
              <a:gd name="adj" fmla="val 4615"/>
            </a:avLst>
          </a:prstGeom>
          <a:solidFill>
            <a:srgbClr val="FFFFFF"/>
          </a:solidFill>
          <a:ln w="9525">
            <a:solidFill>
              <a:srgbClr val="E2D8C9"/>
            </a:solidFill>
            <a:prstDash val="solid"/>
          </a:ln>
        </p:spPr>
      </p:sp>
      <p:sp>
        <p:nvSpPr>
          <p:cNvPr id="7" name="Text 5"/>
          <p:cNvSpPr txBox="1"/>
          <p:nvPr/>
        </p:nvSpPr>
        <p:spPr>
          <a:xfrm>
            <a:off x="4572000" y="1783080"/>
            <a:ext cx="2926080" cy="1188720"/>
          </a:xfrm>
          <a:prstGeom prst="rect">
            <a:avLst/>
          </a:prstGeom>
          <a:noFill/>
          <a:ln/>
        </p:spPr>
        <p:txBody>
          <a:bodyPr wrap="square" lIns="0" tIns="0" rIns="0" bIns="0" rtlCol="0" anchor="t"/>
          <a:lstStyle/>
          <a:p>
            <a:pPr indent="0" marL="0">
              <a:buNone/>
            </a:pPr>
            <a:r>
              <a:rPr lang="en-US" sz="6000" b="1" dirty="0">
                <a:solidFill>
                  <a:srgbClr val="6D1A36"/>
                </a:solidFill>
                <a:latin typeface="Georgia" pitchFamily="34" charset="0"/>
                <a:ea typeface="Georgia" pitchFamily="34" charset="-122"/>
                <a:cs typeface="Georgia" pitchFamily="34" charset="-120"/>
              </a:rPr>
              <a:t>202</a:t>
            </a:r>
            <a:endParaRPr lang="en-US" sz="6000" dirty="0"/>
          </a:p>
        </p:txBody>
      </p:sp>
      <p:sp>
        <p:nvSpPr>
          <p:cNvPr id="8" name="Text 6"/>
          <p:cNvSpPr txBox="1"/>
          <p:nvPr/>
        </p:nvSpPr>
        <p:spPr>
          <a:xfrm>
            <a:off x="4572000" y="3017520"/>
            <a:ext cx="2926080" cy="82296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comentarios citados</a:t>
            </a:r>
            <a:endParaRPr lang="en-US" sz="2000" dirty="0"/>
          </a:p>
        </p:txBody>
      </p:sp>
      <p:sp>
        <p:nvSpPr>
          <p:cNvPr id="9" name="cifra_3"/>
          <p:cNvSpPr/>
          <p:nvPr/>
        </p:nvSpPr>
        <p:spPr>
          <a:xfrm>
            <a:off x="8046720" y="1554480"/>
            <a:ext cx="3474720" cy="2377440"/>
          </a:xfrm>
          <a:prstGeom prst="roundRect">
            <a:avLst>
              <a:gd name="adj" fmla="val 4615"/>
            </a:avLst>
          </a:prstGeom>
          <a:solidFill>
            <a:srgbClr val="6D1A36"/>
          </a:solidFill>
          <a:ln w="9525">
            <a:solidFill>
              <a:srgbClr val="6D1A36"/>
            </a:solidFill>
            <a:prstDash val="solid"/>
          </a:ln>
        </p:spPr>
      </p:sp>
      <p:sp>
        <p:nvSpPr>
          <p:cNvPr id="10" name="Text 8"/>
          <p:cNvSpPr txBox="1"/>
          <p:nvPr/>
        </p:nvSpPr>
        <p:spPr>
          <a:xfrm>
            <a:off x="8321040" y="1783080"/>
            <a:ext cx="2926080" cy="1188720"/>
          </a:xfrm>
          <a:prstGeom prst="rect">
            <a:avLst/>
          </a:prstGeom>
          <a:noFill/>
          <a:ln/>
        </p:spPr>
        <p:txBody>
          <a:bodyPr wrap="square" lIns="0" tIns="0" rIns="0" bIns="0" rtlCol="0" anchor="t"/>
          <a:lstStyle/>
          <a:p>
            <a:pPr indent="0" marL="0">
              <a:buNone/>
            </a:pPr>
            <a:r>
              <a:rPr lang="en-US" sz="6000" b="1" dirty="0">
                <a:solidFill>
                  <a:srgbClr val="E8B730"/>
                </a:solidFill>
                <a:latin typeface="Georgia" pitchFamily="34" charset="0"/>
                <a:ea typeface="Georgia" pitchFamily="34" charset="-122"/>
                <a:cs typeface="Georgia" pitchFamily="34" charset="-120"/>
              </a:rPr>
              <a:t>8 de 8</a:t>
            </a:r>
            <a:endParaRPr lang="en-US" sz="6000" dirty="0"/>
          </a:p>
        </p:txBody>
      </p:sp>
      <p:sp>
        <p:nvSpPr>
          <p:cNvPr id="11" name="Text 9"/>
          <p:cNvSpPr txBox="1"/>
          <p:nvPr/>
        </p:nvSpPr>
        <p:spPr>
          <a:xfrm>
            <a:off x="8321040" y="3017520"/>
            <a:ext cx="2926080" cy="822960"/>
          </a:xfrm>
          <a:prstGeom prst="rect">
            <a:avLst/>
          </a:prstGeom>
          <a:noFill/>
          <a:ln/>
        </p:spPr>
        <p:txBody>
          <a:bodyPr wrap="square" lIns="0" tIns="0" rIns="0" bIns="0" rtlCol="0" anchor="t"/>
          <a:lstStyle/>
          <a:p>
            <a:pPr indent="0" marL="0">
              <a:buNone/>
            </a:pPr>
            <a:r>
              <a:rPr lang="en-US" sz="2000" dirty="0">
                <a:solidFill>
                  <a:srgbClr val="FFFFFF"/>
                </a:solidFill>
                <a:latin typeface="Calibri" pitchFamily="34" charset="0"/>
                <a:ea typeface="Calibri" pitchFamily="34" charset="-122"/>
                <a:cs typeface="Calibri" pitchFamily="34" charset="-120"/>
              </a:rPr>
              <a:t>controles detectados</a:t>
            </a:r>
            <a:endParaRPr lang="en-US" sz="2000" dirty="0"/>
          </a:p>
        </p:txBody>
      </p:sp>
      <p:sp>
        <p:nvSpPr>
          <p:cNvPr id="12" name="Text 10"/>
          <p:cNvSpPr txBox="1"/>
          <p:nvPr/>
        </p:nvSpPr>
        <p:spPr>
          <a:xfrm>
            <a:off x="548640" y="4343400"/>
            <a:ext cx="10972800" cy="457200"/>
          </a:xfrm>
          <a:prstGeom prst="rect">
            <a:avLst/>
          </a:prstGeom>
          <a:noFill/>
          <a:ln/>
        </p:spPr>
        <p:txBody>
          <a:bodyPr wrap="square" lIns="0" tIns="0" rIns="0" bIns="0" rtlCol="0" anchor="t"/>
          <a:lstStyle/>
          <a:p>
            <a:pPr indent="0" marL="0">
              <a:buNone/>
            </a:pPr>
            <a:pPr indent="0" marL="0">
              <a:buNone/>
            </a:pPr>
            <a:r>
              <a:rPr lang="en-US" sz="2000" dirty="0">
                <a:solidFill>
                  <a:srgbClr val="2B2420"/>
                </a:solidFill>
                <a:latin typeface="Calibri" pitchFamily="34" charset="0"/>
                <a:ea typeface="Calibri" pitchFamily="34" charset="-122"/>
                <a:cs typeface="Calibri" pitchFamily="34" charset="-120"/>
              </a:rPr>
              <a:t>Citas verificadas contra el texto</a:t>
            </a:r>
            <a:endParaRPr lang="en-US" sz="2000" dirty="0"/>
          </a:p>
        </p:txBody>
      </p:sp>
      <p:sp>
        <p:nvSpPr>
          <p:cNvPr id="13" name="Text 11"/>
          <p:cNvSpPr txBox="1"/>
          <p:nvPr/>
        </p:nvSpPr>
        <p:spPr>
          <a:xfrm>
            <a:off x="548640" y="4892040"/>
            <a:ext cx="10972800" cy="457200"/>
          </a:xfrm>
          <a:prstGeom prst="rect">
            <a:avLst/>
          </a:prstGeom>
          <a:noFill/>
          <a:ln/>
        </p:spPr>
        <p:txBody>
          <a:bodyPr wrap="square" lIns="0" tIns="0" rIns="0" bIns="0" rtlCol="0" anchor="t"/>
          <a:lstStyle/>
          <a:p>
            <a:pPr indent="0" marL="0">
              <a:buNone/>
            </a:pPr>
            <a:r>
              <a:rPr lang="en-US" sz="2000" b="1" dirty="0">
                <a:solidFill>
                  <a:srgbClr val="6B625B"/>
                </a:solidFill>
                <a:latin typeface="Calibri" pitchFamily="34" charset="0"/>
                <a:ea typeface="Calibri" pitchFamily="34" charset="-122"/>
                <a:cs typeface="Calibri" pitchFamily="34" charset="-120"/>
              </a:rPr>
              <a:t>Propuesta: </a:t>
            </a:r>
            <a:pPr indent="0" marL="0">
              <a:buNone/>
            </a:pPr>
            <a:r>
              <a:rPr lang="en-US" sz="2000" dirty="0">
                <a:solidFill>
                  <a:srgbClr val="6B625B"/>
                </a:solidFill>
                <a:latin typeface="Calibri" pitchFamily="34" charset="0"/>
                <a:ea typeface="Calibri" pitchFamily="34" charset="-122"/>
                <a:cs typeface="Calibri" pitchFamily="34" charset="-120"/>
              </a:rPr>
              <a:t>repetir con la versión 2</a:t>
            </a:r>
            <a:endParaRPr lang="en-US" sz="2000" dirty="0"/>
          </a:p>
        </p:txBody>
      </p:sp>
      <p:sp>
        <p:nvSpPr>
          <p:cNvPr id="14" name="Text 12"/>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5 / 10</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Límites y uso responsable</a:t>
            </a:r>
            <a:endParaRPr lang="en-US" sz="3600" dirty="0"/>
          </a:p>
        </p:txBody>
      </p:sp>
      <p:sp>
        <p:nvSpPr>
          <p:cNvPr id="3" name="limite_1"/>
          <p:cNvSpPr/>
          <p:nvPr/>
        </p:nvSpPr>
        <p:spPr>
          <a:xfrm>
            <a:off x="548640" y="1554480"/>
            <a:ext cx="3474720" cy="2834640"/>
          </a:xfrm>
          <a:prstGeom prst="roundRect">
            <a:avLst>
              <a:gd name="adj" fmla="val 3871"/>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4" name="marca_1"/>
          <p:cNvSpPr/>
          <p:nvPr/>
        </p:nvSpPr>
        <p:spPr>
          <a:xfrm>
            <a:off x="868680" y="1874520"/>
            <a:ext cx="1005840" cy="109728"/>
          </a:xfrm>
          <a:prstGeom prst="roundRect">
            <a:avLst>
              <a:gd name="adj" fmla="val 50000"/>
            </a:avLst>
          </a:prstGeom>
          <a:solidFill>
            <a:srgbClr val="6D1A36"/>
          </a:solidFill>
          <a:ln w="12700">
            <a:solidFill>
              <a:srgbClr val="6D1A36"/>
            </a:solidFill>
            <a:prstDash val="solid"/>
          </a:ln>
        </p:spPr>
      </p:sp>
      <p:sp>
        <p:nvSpPr>
          <p:cNvPr id="5" name="Text 3"/>
          <p:cNvSpPr txBox="1"/>
          <p:nvPr/>
        </p:nvSpPr>
        <p:spPr>
          <a:xfrm>
            <a:off x="868680" y="2240280"/>
            <a:ext cx="2834640" cy="54864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No hace</a:t>
            </a:r>
            <a:endParaRPr lang="en-US" sz="2400" dirty="0"/>
          </a:p>
        </p:txBody>
      </p:sp>
      <p:sp>
        <p:nvSpPr>
          <p:cNvPr id="6" name="Text 4"/>
          <p:cNvSpPr txBox="1"/>
          <p:nvPr/>
        </p:nvSpPr>
        <p:spPr>
          <a:xfrm>
            <a:off x="868680" y="2880360"/>
            <a:ext cx="2834640" cy="201168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No verifica fuentes ni decide</a:t>
            </a:r>
            <a:endParaRPr lang="en-US" sz="2000" dirty="0"/>
          </a:p>
        </p:txBody>
      </p:sp>
      <p:sp>
        <p:nvSpPr>
          <p:cNvPr id="7" name="limite_2"/>
          <p:cNvSpPr/>
          <p:nvPr/>
        </p:nvSpPr>
        <p:spPr>
          <a:xfrm>
            <a:off x="4297680" y="1554480"/>
            <a:ext cx="3474720" cy="2834640"/>
          </a:xfrm>
          <a:prstGeom prst="roundRect">
            <a:avLst>
              <a:gd name="adj" fmla="val 3871"/>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8" name="marca_2"/>
          <p:cNvSpPr/>
          <p:nvPr/>
        </p:nvSpPr>
        <p:spPr>
          <a:xfrm>
            <a:off x="4617720" y="1874520"/>
            <a:ext cx="1005840" cy="109728"/>
          </a:xfrm>
          <a:prstGeom prst="roundRect">
            <a:avLst>
              <a:gd name="adj" fmla="val 50000"/>
            </a:avLst>
          </a:prstGeom>
          <a:solidFill>
            <a:srgbClr val="6D1A36"/>
          </a:solidFill>
          <a:ln w="12700">
            <a:solidFill>
              <a:srgbClr val="6D1A36"/>
            </a:solidFill>
            <a:prstDash val="solid"/>
          </a:ln>
        </p:spPr>
      </p:sp>
      <p:sp>
        <p:nvSpPr>
          <p:cNvPr id="9" name="Text 7"/>
          <p:cNvSpPr txBox="1"/>
          <p:nvPr/>
        </p:nvSpPr>
        <p:spPr>
          <a:xfrm>
            <a:off x="4617720" y="2240280"/>
            <a:ext cx="2834640" cy="54864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Datos</a:t>
            </a:r>
            <a:endParaRPr lang="en-US" sz="2400" dirty="0"/>
          </a:p>
        </p:txBody>
      </p:sp>
      <p:sp>
        <p:nvSpPr>
          <p:cNvPr id="10" name="Text 8"/>
          <p:cNvSpPr txBox="1"/>
          <p:nvPr/>
        </p:nvSpPr>
        <p:spPr>
          <a:xfrm>
            <a:off x="4617720" y="2880360"/>
            <a:ext cx="2834640" cy="201168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Artículo inédito, con autorización; sin datos de estudiantes</a:t>
            </a:r>
            <a:endParaRPr lang="en-US" sz="2000" dirty="0"/>
          </a:p>
        </p:txBody>
      </p:sp>
      <p:sp>
        <p:nvSpPr>
          <p:cNvPr id="11" name="limite_3"/>
          <p:cNvSpPr/>
          <p:nvPr/>
        </p:nvSpPr>
        <p:spPr>
          <a:xfrm>
            <a:off x="8046720" y="1554480"/>
            <a:ext cx="3474720" cy="2834640"/>
          </a:xfrm>
          <a:prstGeom prst="roundRect">
            <a:avLst>
              <a:gd name="adj" fmla="val 3871"/>
            </a:avLst>
          </a:prstGeom>
          <a:solidFill>
            <a:srgbClr val="FFFFFF"/>
          </a:solidFill>
          <a:ln w="9525">
            <a:solidFill>
              <a:srgbClr val="E2D8C9"/>
            </a:solidFill>
            <a:prstDash val="solid"/>
          </a:ln>
          <a:effectLst>
            <a:outerShdw sx="100000" sy="100000" kx="0" ky="0" algn="bl" rotWithShape="0" blurRad="101600" dist="25400" dir="5400000">
              <a:srgbClr val="000000">
                <a:alpha val="12000"/>
              </a:srgbClr>
            </a:outerShdw>
          </a:effectLst>
        </p:spPr>
      </p:sp>
      <p:sp>
        <p:nvSpPr>
          <p:cNvPr id="12" name="marca_3"/>
          <p:cNvSpPr/>
          <p:nvPr/>
        </p:nvSpPr>
        <p:spPr>
          <a:xfrm>
            <a:off x="8366760" y="1874520"/>
            <a:ext cx="1005840" cy="109728"/>
          </a:xfrm>
          <a:prstGeom prst="roundRect">
            <a:avLst>
              <a:gd name="adj" fmla="val 50000"/>
            </a:avLst>
          </a:prstGeom>
          <a:solidFill>
            <a:srgbClr val="E8B730"/>
          </a:solidFill>
          <a:ln w="12700">
            <a:solidFill>
              <a:srgbClr val="E8B730"/>
            </a:solidFill>
            <a:prstDash val="solid"/>
          </a:ln>
        </p:spPr>
      </p:sp>
      <p:sp>
        <p:nvSpPr>
          <p:cNvPr id="13" name="Text 11"/>
          <p:cNvSpPr txBox="1"/>
          <p:nvPr/>
        </p:nvSpPr>
        <p:spPr>
          <a:xfrm>
            <a:off x="8366760" y="2240280"/>
            <a:ext cx="2834640" cy="548640"/>
          </a:xfrm>
          <a:prstGeom prst="rect">
            <a:avLst/>
          </a:prstGeom>
          <a:noFill/>
          <a:ln/>
        </p:spPr>
        <p:txBody>
          <a:bodyPr wrap="square" lIns="0" tIns="0" rIns="0" bIns="0" rtlCol="0" anchor="t"/>
          <a:lstStyle/>
          <a:p>
            <a:pPr indent="0" marL="0">
              <a:buNone/>
            </a:pPr>
            <a:r>
              <a:rPr lang="en-US" sz="2400" b="1" dirty="0">
                <a:solidFill>
                  <a:srgbClr val="6D1A36"/>
                </a:solidFill>
                <a:latin typeface="Georgia" pitchFamily="34" charset="0"/>
                <a:ea typeface="Georgia" pitchFamily="34" charset="-122"/>
                <a:cs typeface="Georgia" pitchFamily="34" charset="-120"/>
              </a:rPr>
              <a:t>Siguiente</a:t>
            </a:r>
            <a:endParaRPr lang="en-US" sz="2400" dirty="0"/>
          </a:p>
        </p:txBody>
      </p:sp>
      <p:sp>
        <p:nvSpPr>
          <p:cNvPr id="14" name="Text 12"/>
          <p:cNvSpPr txBox="1"/>
          <p:nvPr/>
        </p:nvSpPr>
        <p:spPr>
          <a:xfrm>
            <a:off x="8366760" y="2880360"/>
            <a:ext cx="2834640" cy="2011680"/>
          </a:xfrm>
          <a:prstGeom prst="rect">
            <a:avLst/>
          </a:prstGeom>
          <a:noFill/>
          <a:ln/>
        </p:spPr>
        <p:txBody>
          <a:bodyPr wrap="square" lIns="0" tIns="0" rIns="0" bIns="0" rtlCol="0" anchor="t"/>
          <a:lstStyle/>
          <a:p>
            <a:pPr indent="0" marL="0">
              <a:buNone/>
            </a:pPr>
            <a:r>
              <a:rPr lang="en-US" sz="2000" dirty="0">
                <a:solidFill>
                  <a:srgbClr val="2B2420"/>
                </a:solidFill>
                <a:latin typeface="Calibri" pitchFamily="34" charset="0"/>
                <a:ea typeface="Calibri" pitchFamily="34" charset="-122"/>
                <a:cs typeface="Calibri" pitchFamily="34" charset="-120"/>
              </a:rPr>
              <a:t>Llevarlo al aula virtual</a:t>
            </a:r>
            <a:endParaRPr lang="en-US" sz="2000" dirty="0"/>
          </a:p>
        </p:txBody>
      </p:sp>
      <p:sp>
        <p:nvSpPr>
          <p:cNvPr id="15" name="Text 13"/>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6 / 10</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Demostración · Entrada</a:t>
            </a:r>
            <a:endParaRPr lang="en-US" sz="3600" dirty="0"/>
          </a:p>
        </p:txBody>
      </p:sp>
      <p:sp>
        <p:nvSpPr>
          <p:cNvPr id="3" name="marco_captura"/>
          <p:cNvSpPr/>
          <p:nvPr/>
        </p:nvSpPr>
        <p:spPr>
          <a:xfrm>
            <a:off x="548640" y="1280160"/>
            <a:ext cx="11064240" cy="4572000"/>
          </a:xfrm>
          <a:prstGeom prst="rect">
            <a:avLst/>
          </a:prstGeom>
          <a:solidFill>
            <a:srgbClr val="FFFFFF"/>
          </a:solidFill>
          <a:ln w="9525">
            <a:solidFill>
              <a:srgbClr val="E2D8C9"/>
            </a:solidFill>
            <a:prstDash val="solid"/>
          </a:ln>
          <a:effectLst>
            <a:outerShdw sx="100000" sy="100000" kx="0" ky="0" algn="bl" rotWithShape="0" blurRad="101600" dist="25400" dir="5400000">
              <a:srgbClr val="000000">
                <a:alpha val="15000"/>
              </a:srgbClr>
            </a:outerShdw>
          </a:effectLst>
        </p:spPr>
      </p:sp>
      <p:pic>
        <p:nvPicPr>
          <p:cNvPr id="4" name="captura_7" descr="/tmp/claude-0/-home-claude/096c913c-afd1-5440-be6a-b77b5dddc730/scratchpad/cap/comp_7.png">    </p:cNvPr>
          <p:cNvPicPr>
            <a:picLocks noChangeAspect="1"/>
          </p:cNvPicPr>
          <p:nvPr/>
        </p:nvPicPr>
        <p:blipFill>
          <a:blip r:embed="rId1"/>
          <a:stretch>
            <a:fillRect/>
          </a:stretch>
        </p:blipFill>
        <p:spPr>
          <a:xfrm>
            <a:off x="548640" y="1280160"/>
            <a:ext cx="11064240" cy="4572000"/>
          </a:xfrm>
          <a:prstGeom prst="rect">
            <a:avLst/>
          </a:prstGeom>
        </p:spPr>
      </p:pic>
      <p:sp>
        <p:nvSpPr>
          <p:cNvPr id="5" name="Text 2"/>
          <p:cNvSpPr txBox="1"/>
          <p:nvPr/>
        </p:nvSpPr>
        <p:spPr>
          <a:xfrm>
            <a:off x="548640" y="5925312"/>
            <a:ext cx="11064240" cy="365760"/>
          </a:xfrm>
          <a:prstGeom prst="rect">
            <a:avLst/>
          </a:prstGeom>
          <a:noFill/>
          <a:ln/>
        </p:spPr>
        <p:txBody>
          <a:bodyPr wrap="square" lIns="0" tIns="0" rIns="0" bIns="0" rtlCol="0" anchor="t"/>
          <a:lstStyle/>
          <a:p>
            <a:pPr indent="0" marL="0">
              <a:buNone/>
            </a:pPr>
            <a:r>
              <a:rPr lang="en-US" sz="1800" b="1" dirty="0">
                <a:solidFill>
                  <a:srgbClr val="6D1A36"/>
                </a:solidFill>
                <a:latin typeface="Calibri" pitchFamily="34" charset="0"/>
                <a:ea typeface="Calibri" pitchFamily="34" charset="-122"/>
                <a:cs typeface="Calibri" pitchFamily="34" charset="-120"/>
              </a:rPr>
              <a:t>Artículo numerado, rúbrica, tarjeta de rol y mensaje por bloque</a:t>
            </a:r>
            <a:endParaRPr lang="en-US" sz="1800" dirty="0"/>
          </a:p>
        </p:txBody>
      </p:sp>
      <p:sp>
        <p:nvSpPr>
          <p:cNvPr id="6" name="Text 3"/>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7 / 10</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Demostración · Resultado</a:t>
            </a:r>
            <a:endParaRPr lang="en-US" sz="3600" dirty="0"/>
          </a:p>
        </p:txBody>
      </p:sp>
      <p:sp>
        <p:nvSpPr>
          <p:cNvPr id="3" name="marco_captura"/>
          <p:cNvSpPr/>
          <p:nvPr/>
        </p:nvSpPr>
        <p:spPr>
          <a:xfrm>
            <a:off x="548640" y="1280160"/>
            <a:ext cx="11064240" cy="4572000"/>
          </a:xfrm>
          <a:prstGeom prst="rect">
            <a:avLst/>
          </a:prstGeom>
          <a:solidFill>
            <a:srgbClr val="FFFFFF"/>
          </a:solidFill>
          <a:ln w="9525">
            <a:solidFill>
              <a:srgbClr val="E2D8C9"/>
            </a:solidFill>
            <a:prstDash val="solid"/>
          </a:ln>
          <a:effectLst>
            <a:outerShdw sx="100000" sy="100000" kx="0" ky="0" algn="bl" rotWithShape="0" blurRad="101600" dist="25400" dir="5400000">
              <a:srgbClr val="000000">
                <a:alpha val="15000"/>
              </a:srgbClr>
            </a:outerShdw>
          </a:effectLst>
        </p:spPr>
      </p:sp>
      <p:pic>
        <p:nvPicPr>
          <p:cNvPr id="4" name="captura_8" descr="/tmp/claude-0/-home-claude/096c913c-afd1-5440-be6a-b77b5dddc730/scratchpad/cap/comp_8.png">    </p:cNvPr>
          <p:cNvPicPr>
            <a:picLocks noChangeAspect="1"/>
          </p:cNvPicPr>
          <p:nvPr/>
        </p:nvPicPr>
        <p:blipFill>
          <a:blip r:embed="rId1"/>
          <a:stretch>
            <a:fillRect/>
          </a:stretch>
        </p:blipFill>
        <p:spPr>
          <a:xfrm>
            <a:off x="548640" y="1280160"/>
            <a:ext cx="11064240" cy="4572000"/>
          </a:xfrm>
          <a:prstGeom prst="rect">
            <a:avLst/>
          </a:prstGeom>
        </p:spPr>
      </p:pic>
      <p:sp>
        <p:nvSpPr>
          <p:cNvPr id="5" name="Text 2"/>
          <p:cNvSpPr txBox="1"/>
          <p:nvPr/>
        </p:nvSpPr>
        <p:spPr>
          <a:xfrm>
            <a:off x="548640" y="5925312"/>
            <a:ext cx="11064240" cy="365760"/>
          </a:xfrm>
          <a:prstGeom prst="rect">
            <a:avLst/>
          </a:prstGeom>
          <a:noFill/>
          <a:ln/>
        </p:spPr>
        <p:txBody>
          <a:bodyPr wrap="square" lIns="0" tIns="0" rIns="0" bIns="0" rtlCol="0" anchor="t"/>
          <a:lstStyle/>
          <a:p>
            <a:pPr indent="0" marL="0">
              <a:buNone/>
            </a:pPr>
            <a:r>
              <a:rPr lang="en-US" sz="1800" b="1" dirty="0">
                <a:solidFill>
                  <a:srgbClr val="6D1A36"/>
                </a:solidFill>
                <a:latin typeface="Calibri" pitchFamily="34" charset="0"/>
                <a:ea typeface="Calibri" pitchFamily="34" charset="-122"/>
                <a:cs typeface="Calibri" pitchFamily="34" charset="-120"/>
              </a:rPr>
              <a:t>Cada cita verificada: tres roles hallaron el mismo error</a:t>
            </a:r>
            <a:endParaRPr lang="en-US" sz="1800" dirty="0"/>
          </a:p>
        </p:txBody>
      </p:sp>
      <p:sp>
        <p:nvSpPr>
          <p:cNvPr id="6" name="Text 3"/>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8 / 10</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600" b="1" dirty="0">
                <a:solidFill>
                  <a:srgbClr val="6D1A36"/>
                </a:solidFill>
                <a:latin typeface="Georgia" pitchFamily="34" charset="0"/>
                <a:ea typeface="Georgia" pitchFamily="34" charset="-122"/>
                <a:cs typeface="Georgia" pitchFamily="34" charset="-120"/>
              </a:rPr>
              <a:t>Demostración · Revisión y entrega</a:t>
            </a:r>
            <a:endParaRPr lang="en-US" sz="3600" dirty="0"/>
          </a:p>
        </p:txBody>
      </p:sp>
      <p:sp>
        <p:nvSpPr>
          <p:cNvPr id="3" name="marco_captura"/>
          <p:cNvSpPr/>
          <p:nvPr/>
        </p:nvSpPr>
        <p:spPr>
          <a:xfrm>
            <a:off x="548640" y="1280160"/>
            <a:ext cx="11064240" cy="4572000"/>
          </a:xfrm>
          <a:prstGeom prst="rect">
            <a:avLst/>
          </a:prstGeom>
          <a:solidFill>
            <a:srgbClr val="FFFFFF"/>
          </a:solidFill>
          <a:ln w="9525">
            <a:solidFill>
              <a:srgbClr val="E2D8C9"/>
            </a:solidFill>
            <a:prstDash val="solid"/>
          </a:ln>
          <a:effectLst>
            <a:outerShdw sx="100000" sy="100000" kx="0" ky="0" algn="bl" rotWithShape="0" blurRad="101600" dist="25400" dir="5400000">
              <a:srgbClr val="000000">
                <a:alpha val="15000"/>
              </a:srgbClr>
            </a:outerShdw>
          </a:effectLst>
        </p:spPr>
      </p:sp>
      <p:pic>
        <p:nvPicPr>
          <p:cNvPr id="4" name="captura_9" descr="/tmp/claude-0/-home-claude/096c913c-afd1-5440-be6a-b77b5dddc730/scratchpad/cap/comp_9.png">    </p:cNvPr>
          <p:cNvPicPr>
            <a:picLocks noChangeAspect="1"/>
          </p:cNvPicPr>
          <p:nvPr/>
        </p:nvPicPr>
        <p:blipFill>
          <a:blip r:embed="rId1"/>
          <a:stretch>
            <a:fillRect/>
          </a:stretch>
        </p:blipFill>
        <p:spPr>
          <a:xfrm>
            <a:off x="548640" y="1280160"/>
            <a:ext cx="11064240" cy="4572000"/>
          </a:xfrm>
          <a:prstGeom prst="rect">
            <a:avLst/>
          </a:prstGeom>
        </p:spPr>
      </p:pic>
      <p:sp>
        <p:nvSpPr>
          <p:cNvPr id="5" name="Text 2"/>
          <p:cNvSpPr txBox="1"/>
          <p:nvPr/>
        </p:nvSpPr>
        <p:spPr>
          <a:xfrm>
            <a:off x="548640" y="5925312"/>
            <a:ext cx="11064240" cy="365760"/>
          </a:xfrm>
          <a:prstGeom prst="rect">
            <a:avLst/>
          </a:prstGeom>
          <a:noFill/>
          <a:ln/>
        </p:spPr>
        <p:txBody>
          <a:bodyPr wrap="square" lIns="0" tIns="0" rIns="0" bIns="0" rtlCol="0" anchor="t"/>
          <a:lstStyle/>
          <a:p>
            <a:pPr indent="0" marL="0">
              <a:buNone/>
            </a:pPr>
            <a:r>
              <a:rPr lang="en-US" sz="1800" b="1" dirty="0">
                <a:solidFill>
                  <a:srgbClr val="6D1A36"/>
                </a:solidFill>
                <a:latin typeface="Calibri" pitchFamily="34" charset="0"/>
                <a:ea typeface="Calibri" pitchFamily="34" charset="-122"/>
                <a:cs typeface="Calibri" pitchFamily="34" charset="-120"/>
              </a:rPr>
              <a:t>La autora decide cada grupo; se generan cuatro documentos</a:t>
            </a:r>
            <a:endParaRPr lang="en-US" sz="1800" dirty="0"/>
          </a:p>
        </p:txBody>
      </p:sp>
      <p:sp>
        <p:nvSpPr>
          <p:cNvPr id="6" name="Text 3"/>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6B625B"/>
                </a:solidFill>
                <a:latin typeface="Calibri" pitchFamily="34" charset="0"/>
                <a:ea typeface="Calibri" pitchFamily="34" charset="-122"/>
                <a:cs typeface="Calibri" pitchFamily="34" charset="-120"/>
              </a:rPr>
              <a:t>9 / 10</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forma_fondo"/>
          <p:cNvSpPr/>
          <p:nvPr/>
        </p:nvSpPr>
        <p:spPr>
          <a:xfrm>
            <a:off x="9509760" y="-1463040"/>
            <a:ext cx="4206240" cy="4206240"/>
          </a:xfrm>
          <a:prstGeom prst="ellipse">
            <a:avLst/>
          </a:prstGeom>
          <a:solidFill>
            <a:srgbClr val="4A1024"/>
          </a:solidFill>
          <a:ln w="12700">
            <a:solidFill>
              <a:srgbClr val="4A1024"/>
            </a:solidFill>
            <a:prstDash val="solid"/>
          </a:ln>
        </p:spPr>
      </p:sp>
      <p:sp>
        <p:nvSpPr>
          <p:cNvPr id="3" name="Text 1"/>
          <p:cNvSpPr txBox="1"/>
          <p:nvPr/>
        </p:nvSpPr>
        <p:spPr>
          <a:xfrm>
            <a:off x="731520" y="1188720"/>
            <a:ext cx="9326880" cy="1737360"/>
          </a:xfrm>
          <a:prstGeom prst="rect">
            <a:avLst/>
          </a:prstGeom>
          <a:noFill/>
          <a:ln/>
        </p:spPr>
        <p:txBody>
          <a:bodyPr wrap="square" lIns="0" tIns="0" rIns="0" bIns="0" rtlCol="0" anchor="t"/>
          <a:lstStyle/>
          <a:p>
            <a:pPr indent="0" marL="0">
              <a:buNone/>
            </a:pPr>
            <a:r>
              <a:rPr lang="en-US" sz="4400" b="1" dirty="0">
                <a:solidFill>
                  <a:srgbClr val="FFFFFF"/>
                </a:solidFill>
                <a:latin typeface="Georgia" pitchFamily="34" charset="0"/>
                <a:ea typeface="Georgia" pitchFamily="34" charset="-122"/>
                <a:cs typeface="Georgia" pitchFamily="34" charset="-120"/>
              </a:rPr>
              <a:t>La revisión exigente llega antes del envío</a:t>
            </a:r>
            <a:endParaRPr lang="en-US" sz="4400" dirty="0"/>
          </a:p>
        </p:txBody>
      </p:sp>
      <p:sp>
        <p:nvSpPr>
          <p:cNvPr id="4" name="enlace"/>
          <p:cNvSpPr/>
          <p:nvPr/>
        </p:nvSpPr>
        <p:spPr>
          <a:xfrm>
            <a:off x="731520" y="3246120"/>
            <a:ext cx="6949440" cy="685800"/>
          </a:xfrm>
          <a:prstGeom prst="roundRect">
            <a:avLst>
              <a:gd name="adj" fmla="val 49333"/>
            </a:avLst>
          </a:prstGeom>
          <a:solidFill>
            <a:srgbClr val="E8B730"/>
          </a:solidFill>
          <a:ln w="12700">
            <a:solidFill>
              <a:srgbClr val="E8B730"/>
            </a:solidFill>
            <a:prstDash val="solid"/>
          </a:ln>
        </p:spPr>
      </p:sp>
      <p:sp>
        <p:nvSpPr>
          <p:cNvPr id="5" name="Text 3"/>
          <p:cNvSpPr txBox="1"/>
          <p:nvPr/>
        </p:nvSpPr>
        <p:spPr>
          <a:xfrm>
            <a:off x="731520" y="3246120"/>
            <a:ext cx="6949440" cy="685800"/>
          </a:xfrm>
          <a:prstGeom prst="rect">
            <a:avLst/>
          </a:prstGeom>
          <a:noFill/>
          <a:ln/>
        </p:spPr>
        <p:txBody>
          <a:bodyPr wrap="square" lIns="0" tIns="0" rIns="0" bIns="0" rtlCol="0" anchor="ctr"/>
          <a:lstStyle/>
          <a:p>
            <a:pPr algn="ctr" indent="0" marL="0">
              <a:buNone/>
            </a:pPr>
            <a:r>
              <a:rPr lang="en-US" sz="2000" b="1" dirty="0">
                <a:solidFill>
                  <a:srgbClr val="4A1024"/>
                </a:solidFill>
                <a:latin typeface="Calibri" pitchFamily="34" charset="0"/>
                <a:ea typeface="Calibri" pitchFamily="34" charset="-122"/>
                <a:cs typeface="Calibri" pitchFamily="34" charset="-120"/>
              </a:rPr>
              <a:t>Repositorio y videos en GitHub Pages</a:t>
            </a:r>
            <a:endParaRPr lang="en-US" sz="2000" dirty="0"/>
          </a:p>
        </p:txBody>
      </p:sp>
      <p:sp>
        <p:nvSpPr>
          <p:cNvPr id="6" name="Text 4"/>
          <p:cNvSpPr txBox="1"/>
          <p:nvPr/>
        </p:nvSpPr>
        <p:spPr>
          <a:xfrm>
            <a:off x="731520" y="4754880"/>
            <a:ext cx="7772400" cy="457200"/>
          </a:xfrm>
          <a:prstGeom prst="rect">
            <a:avLst/>
          </a:prstGeom>
          <a:noFill/>
          <a:ln/>
        </p:spPr>
        <p:txBody>
          <a:bodyPr wrap="square" lIns="0" tIns="0" rIns="0" bIns="0" rtlCol="0" anchor="t"/>
          <a:lstStyle/>
          <a:p>
            <a:pPr indent="0" marL="0">
              <a:buNone/>
            </a:pPr>
            <a:r>
              <a:rPr lang="en-US" sz="2000" b="1" dirty="0">
                <a:solidFill>
                  <a:srgbClr val="FFFFFF"/>
                </a:solidFill>
                <a:latin typeface="Calibri" pitchFamily="34" charset="0"/>
                <a:ea typeface="Calibri" pitchFamily="34" charset="-122"/>
                <a:cs typeface="Calibri" pitchFamily="34" charset="-120"/>
              </a:rPr>
              <a:t>Verónica Chávez</a:t>
            </a:r>
            <a:pPr indent="0" marL="0">
              <a:buNone/>
            </a:pPr>
            <a:r>
              <a:rPr lang="en-US" sz="2000" dirty="0">
                <a:solidFill>
                  <a:srgbClr val="D9CBB8"/>
                </a:solidFill>
                <a:latin typeface="Calibri" pitchFamily="34" charset="0"/>
                <a:ea typeface="Calibri" pitchFamily="34" charset="-122"/>
                <a:cs typeface="Calibri" pitchFamily="34" charset="-120"/>
              </a:rPr>
              <a:t> · UTPL      </a:t>
            </a:r>
            <a:pPr indent="0" marL="0">
              <a:buNone/>
            </a:pPr>
            <a:r>
              <a:rPr lang="en-US" sz="2000" b="1" dirty="0">
                <a:solidFill>
                  <a:srgbClr val="FFFFFF"/>
                </a:solidFill>
                <a:latin typeface="Calibri" pitchFamily="34" charset="0"/>
                <a:ea typeface="Calibri" pitchFamily="34" charset="-122"/>
                <a:cs typeface="Calibri" pitchFamily="34" charset="-120"/>
              </a:rPr>
              <a:t>Sara Aimacaña</a:t>
            </a:r>
            <a:pPr indent="0" marL="0">
              <a:buNone/>
            </a:pPr>
            <a:r>
              <a:rPr lang="en-US" sz="2000" dirty="0">
                <a:solidFill>
                  <a:srgbClr val="D9CBB8"/>
                </a:solidFill>
                <a:latin typeface="Calibri" pitchFamily="34" charset="0"/>
                <a:ea typeface="Calibri" pitchFamily="34" charset="-122"/>
                <a:cs typeface="Calibri" pitchFamily="34" charset="-120"/>
              </a:rPr>
              <a:t> · UTE</a:t>
            </a:r>
            <a:endParaRPr lang="en-US" sz="2000" dirty="0"/>
          </a:p>
        </p:txBody>
      </p:sp>
      <p:sp>
        <p:nvSpPr>
          <p:cNvPr id="7" name="Text 5"/>
          <p:cNvSpPr txBox="1"/>
          <p:nvPr/>
        </p:nvSpPr>
        <p:spPr>
          <a:xfrm>
            <a:off x="10698480" y="6400800"/>
            <a:ext cx="914400" cy="274320"/>
          </a:xfrm>
          <a:prstGeom prst="rect">
            <a:avLst/>
          </a:prstGeom>
          <a:noFill/>
          <a:ln/>
        </p:spPr>
        <p:txBody>
          <a:bodyPr wrap="square" lIns="0" tIns="0" rIns="0" bIns="0" rtlCol="0" anchor="t"/>
          <a:lstStyle/>
          <a:p>
            <a:pPr algn="r" indent="0" marL="0">
              <a:buNone/>
            </a:pPr>
            <a:r>
              <a:rPr lang="en-US" sz="1100" dirty="0">
                <a:solidFill>
                  <a:srgbClr val="D9CBB8"/>
                </a:solidFill>
                <a:latin typeface="Calibri" pitchFamily="34" charset="0"/>
                <a:ea typeface="Calibri" pitchFamily="34" charset="-122"/>
                <a:cs typeface="Calibri" pitchFamily="34" charset="-120"/>
              </a:rPr>
              <a:t>10 / 10</a:t>
            </a:r>
            <a:endParaRPr lang="en-US" sz="1100" dirty="0"/>
          </a:p>
        </p:txBody>
      </p:sp>
    </p:spTree>
  </p:cSld>
  <p:clrMapOvr>
    <a:masterClrMapping/>
  </p:clrMapOvr>
</p:sld>
</file>

<file path=ppt/theme/theme1.xml><?xml version="1.0" encoding="utf-8"?>
<a:theme xmlns:a="http://schemas.openxmlformats.org/drawingml/2006/main" name="VibeCodingCEDIA">
  <a:themeElements>
    <a:clrScheme name="VibeCodingCEDIA">
      <a:dk1>
        <a:srgbClr val="2B2420"/>
      </a:dk1>
      <a:lt1>
        <a:srgbClr val="FFFFFF"/>
      </a:lt1>
      <a:dk2>
        <a:srgbClr val="6D1A36"/>
      </a:dk2>
      <a:lt2>
        <a:srgbClr val="F4EEE3"/>
      </a:lt2>
      <a:accent1>
        <a:srgbClr val="6D1A36"/>
      </a:accent1>
      <a:accent2>
        <a:srgbClr val="E8B730"/>
      </a:accent2>
      <a:accent3>
        <a:srgbClr val="8C6A5D"/>
      </a:accent3>
      <a:accent4>
        <a:srgbClr val="B9AFA4"/>
      </a:accent4>
      <a:accent5>
        <a:srgbClr val="3E6B5A"/>
      </a:accent5>
      <a:accent6>
        <a:srgbClr val="A8432E"/>
      </a:accent6>
      <a:hlink>
        <a:srgbClr val="6D1A36"/>
      </a:hlink>
      <a:folHlink>
        <a:srgbClr val="8C6A5D"/>
      </a:folHlink>
    </a:clrScheme>
    <a:fontScheme name="VibeCodingCEDIA">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Simulador de roles de revisión académica</dc:title>
  <dc:subject>PptxGenJS Presentation</dc:subject>
  <dc:creator>Verónica Chávez; Sara Aimacaña</dc:creator>
  <cp:lastModifiedBy>Verónica Chávez; Sara Aimacaña</cp:lastModifiedBy>
  <cp:revision>1</cp:revision>
  <dcterms:created xsi:type="dcterms:W3CDTF">2026-10-12T03:47:05Z</dcterms:created>
  <dcterms:modified xsi:type="dcterms:W3CDTF">2026-10-12T03:47:05Z</dcterms:modified>
</cp:coreProperties>
</file>