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art A" id="{f390d8ee-dd3e-a7a5-3563-f65c55baaeb2}">
          <p14:sldIdLst>
            <p14:sldId id="256"/>
            <p14:sldId id="257"/>
            <p14:sldId id="258"/>
            <p14:sldId id="259"/>
            <p14:sldId id="260"/>
            <p14:sldId id="261"/>
          </p14:sldIdLst>
        </p14:section>
        <p14:section name="Part B" id="{fb032020-5e8c-424d-3a7e-f21a01d5fe96}">
          <p14:sldIdLst>
            <p14:sldId id="262"/>
            <p14:sldId id="263"/>
            <p14:sldId id="264"/>
            <p14:sldId id="26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[1/10 · Cover · 11 s · 35 words]
Academic Review Role Simulator. We are Verónica Chávez from U T P L and Sara Aimacaña from U T E. With this tool we rehearse a peer review before submitting an article to a journal.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[2/10 · The problem · 30 s · 84 words]
Many faculty members submit their articles without anyone reading them like a demanding reviewer. The objections arrive months later, when it is too late to fix them. This mostly affects researchers with little time and no colleagues available. A real case shows it. In an article for the journal Novasinergia, four tables used a base of forty eight cases. The text reported sixty three. A reviewer would have flagged it right away. Errors like this can delay a publication or lead to a rejection.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[3/10 · The tool · 26 s · 73 words]
The tool is used by a faculty researcher who is about to submit an article. It takes three inputs. The article with numbered paragraphs. The journal rubric. And three role cards for methodology, evidence and clarity. It delivers a review table with agreements and disagreements, a response to reviewers and the revised paragraphs. The person keeps control of every decision from start to finish. It is based on guide twelve of the course.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[4/10 · How it works · 34 s · 95 words]
It works in four steps. The person prepares the article, the rubric and the role cards. Then each A I role reviews the article in its own conversation, block by block. Each role has its own questions and explicit limits. Every comment must cite the exact paragraph. Next Claude checks each quote against the article and groups the repeated comments. Finally the person decides group by group what to accept and what to reject. The person also writes the reason for each decision. The A I never decides. Rejected comments are also kept on record.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[5/10 · Evidence · 29 s · 83 words]
We tested the simulator on a real article co-authored by Verónica. Verónica prepared the rubric and Sara designed the three role cards. There were fifteen reviews and two hundred two comments, each one citing its paragraph. Every quote was checked against the text. Eight known issues were prepared in advance and kept hidden from the roles. The roles detected all eight of them. Only one comment had no support in the text. Repeating the test with the corrected version is still a proposal.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[6/10 · Limits and responsible use · 19 s · 62 words]
The simulator does not check the cited sources and does not decide for the person. A I comments are not votes and are reviewed one by one. The article was unpublished and was used with its authors' permission. It contains no student data. As a next step we propose bringing it into the virtual classroom so students can review their own proposals.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[7/10 · Demo · Input · 22 s · 72 words]
Let us look at the tool on screen. The screenshots show the interface in Spanish. This is the input. Everything shown comes from the real files. On the left is the article with paragraphs numbered from one to one hundred one. In the center is a role card with the changes accepted after comparing it with the rubric. Below is the message pasted into each role. Only the block under review changes.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[8/10 · Demo · Result · 29 s · 83 words]
This is the central result. Each row of the table is a comment with its block, its role and its type. The verification column shows whether the quote matches the article. On the right is the original comment from the methodology role. The two hundred two comments formed thirty five groups. Look at this group. Three roles found the same calculation error in the tables on their own. Agreement is not a vote. It means that this argument deserves to be reviewed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[9/10 · Demo · Review and delivery · 26 s · 78 words]
This is the decision sheet. For each group the lead author wrote a decision and a reason. Twenty eight groups were fully accepted and seven were accepted in part. On the right is a verified disagreement with its paragraph before and after. The rejected parts were recorded with their reasons. From the decided table four documents were produced. The response to reviewers and the closing report. Also the virtual classroom plan and the A I use statement note.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[10/10 · Closing · 20 s · 63 words]
With the simulator a demanding review arrives before submission and not after. The A I proposes and the person decides with evidence. Our next step is to repeat the test with the corrected version of the article. We will also bring it into the virtual classroom. We invite you to try it with your next article. Thank you very much for your attention.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OSCURA">
    <p:bg>
      <p:bgPr>
        <a:solidFill>
          <a:srgbClr val="6D1A36"/>
        </a:solidFill>
      </p:bgPr>
    </p:bg>
    <p:spTree>
      <p:nvGrpSpPr>
        <p:cNvPr id="1" name=""/>
        <p:cNvGrpSpPr/>
        <p:nvPr/>
      </p:nvGrpSpPr>
      <p:grpSpPr>
        <a:xfrm>
          <a:off x="0" y="0"/>
          <a:ext cx="0" cy="0"/>
          <a:chOff x="0" y="0"/>
          <a:chExt cx="0" cy="0"/>
        </a:xfrm>
      </p:grpSpPr>
      <p:sp>
        <p:nvSpPr>
          <p:cNvPr id="2" name="Text 0"/>
          <p:cNvSpPr txBox="1"/>
          <p:nvPr/>
        </p:nvSpPr>
        <p:spPr>
          <a:xfrm>
            <a:off x="548640" y="6400800"/>
            <a:ext cx="8229600" cy="274320"/>
          </a:xfrm>
          <a:prstGeom prst="rect">
            <a:avLst/>
          </a:prstGeom>
          <a:noFill/>
          <a:ln/>
        </p:spPr>
        <p:txBody>
          <a:bodyPr wrap="square" lIns="0" tIns="0" rIns="0" bIns="0" rtlCol="0" anchor="ctr"/>
          <a:lstStyle/>
          <a:p>
            <a:pPr indent="0" marL="0">
              <a:buNone/>
            </a:pPr>
            <a:r>
              <a:rPr lang="en-US" sz="1100" dirty="0">
                <a:solidFill>
                  <a:srgbClr val="D9CBB8"/>
                </a:solidFill>
                <a:latin typeface="Calibri" pitchFamily="34" charset="0"/>
                <a:ea typeface="Calibri" pitchFamily="34" charset="-122"/>
                <a:cs typeface="Calibri" pitchFamily="34" charset="-120"/>
              </a:rPr>
              <a:t>Vibe Coding CEDIA 2026 · UTE University · UTPL</a:t>
            </a:r>
            <a:endParaRPr lang="en-US" sz="11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LARA">
    <p:bg>
      <p:bgPr>
        <a:solidFill>
          <a:srgbClr val="F4EEE3"/>
        </a:solidFill>
      </p:bgPr>
    </p:bg>
    <p:spTree>
      <p:nvGrpSpPr>
        <p:cNvPr id="1" name=""/>
        <p:cNvGrpSpPr/>
        <p:nvPr/>
      </p:nvGrpSpPr>
      <p:grpSpPr>
        <a:xfrm>
          <a:off x="0" y="0"/>
          <a:ext cx="0" cy="0"/>
          <a:chOff x="0" y="0"/>
          <a:chExt cx="0" cy="0"/>
        </a:xfrm>
      </p:grpSpPr>
      <p:sp>
        <p:nvSpPr>
          <p:cNvPr id="2" name="Text 0"/>
          <p:cNvSpPr txBox="1"/>
          <p:nvPr/>
        </p:nvSpPr>
        <p:spPr>
          <a:xfrm>
            <a:off x="548640" y="6400800"/>
            <a:ext cx="8229600" cy="274320"/>
          </a:xfrm>
          <a:prstGeom prst="rect">
            <a:avLst/>
          </a:prstGeom>
          <a:noFill/>
          <a:ln/>
        </p:spPr>
        <p:txBody>
          <a:bodyPr wrap="square" lIns="0" tIns="0" rIns="0" bIns="0" rtlCol="0" anchor="ctr"/>
          <a:lstStyle/>
          <a:p>
            <a:pPr indent="0" marL="0">
              <a:buNone/>
            </a:pPr>
            <a:r>
              <a:rPr lang="en-US" sz="1100" dirty="0">
                <a:solidFill>
                  <a:srgbClr val="6B625B"/>
                </a:solidFill>
                <a:latin typeface="Calibri" pitchFamily="34" charset="0"/>
                <a:ea typeface="Calibri" pitchFamily="34" charset="-122"/>
                <a:cs typeface="Calibri" pitchFamily="34" charset="-120"/>
              </a:rPr>
              <a:t>Vibe Coding CEDIA 2026 · UTE University · UTPL</a:t>
            </a:r>
            <a:endParaRPr lang="en-US" sz="1100" dirty="0"/>
          </a:p>
        </p:txBody>
      </p:sp>
      <p:sp>
        <p:nvSpPr>
          <p:cNvPr id="3" name="Text 1"/>
          <p:cNvSpPr/>
          <p:nvPr>
            <p:ph idx="101" type="title" hasCustomPrompt="1"/>
          </p:nvPr>
        </p:nvSpPr>
        <p:spPr>
          <a:xfrm>
            <a:off x="548640" y="320040"/>
            <a:ext cx="11064240" cy="777240"/>
          </a:xfrm>
          <a:prstGeom prst="rect">
            <a:avLst/>
          </a:prstGeom>
          <a:noFill/>
          <a:ln/>
        </p:spPr>
        <p:txBody>
          <a:bodyPr wrap="square" rtlCol="0"/>
          <a:lstStyle>
            <a:lvl1pPr indent="0" marL="0">
              <a:buNone/>
              <a:defRPr lang="en-US" sz="3600" b="1" dirty="0">
                <a:solidFill>
                  <a:srgbClr val="6D1A36"/>
                </a:solidFill>
                <a:latin typeface="Georgia" pitchFamily="34" charset="0"/>
                <a:ea typeface="Georgia" pitchFamily="34" charset="-122"/>
                <a:cs typeface="Georgia" pitchFamily="34" charset="-120"/>
              </a:defRPr>
            </a:lvl1pPr>
          </a:lstStyle>
          <a:p>
            <a:pPr indent="0" marL="0">
              <a:buNone/>
            </a:pPr>
            <a:endParaRPr lang="en-US" sz="3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forma_fondo"/>
          <p:cNvSpPr/>
          <p:nvPr/>
        </p:nvSpPr>
        <p:spPr>
          <a:xfrm>
            <a:off x="8778240" y="-1097280"/>
            <a:ext cx="4754880" cy="4754880"/>
          </a:xfrm>
          <a:prstGeom prst="ellipse">
            <a:avLst/>
          </a:prstGeom>
          <a:solidFill>
            <a:srgbClr val="4A1024"/>
          </a:solidFill>
          <a:ln w="12700">
            <a:solidFill>
              <a:srgbClr val="4A1024"/>
            </a:solidFill>
            <a:prstDash val="solid"/>
          </a:ln>
        </p:spPr>
      </p:sp>
      <p:sp>
        <p:nvSpPr>
          <p:cNvPr id="3" name="forma_acento"/>
          <p:cNvSpPr/>
          <p:nvPr/>
        </p:nvSpPr>
        <p:spPr>
          <a:xfrm>
            <a:off x="10241280" y="4206240"/>
            <a:ext cx="2011680" cy="2011680"/>
          </a:xfrm>
          <a:prstGeom prst="ellipse">
            <a:avLst/>
          </a:prstGeom>
          <a:solidFill>
            <a:srgbClr val="E8B730">
              <a:alpha val="85000"/>
            </a:srgbClr>
          </a:solidFill>
          <a:ln w="12700">
            <a:solidFill>
              <a:srgbClr val="E8B730">
                <a:alpha val="85000"/>
              </a:srgbClr>
            </a:solidFill>
            <a:prstDash val="solid"/>
          </a:ln>
        </p:spPr>
      </p:sp>
      <p:sp>
        <p:nvSpPr>
          <p:cNvPr id="4" name="Text 2"/>
          <p:cNvSpPr txBox="1"/>
          <p:nvPr/>
        </p:nvSpPr>
        <p:spPr>
          <a:xfrm>
            <a:off x="731520" y="914400"/>
            <a:ext cx="5486400" cy="365760"/>
          </a:xfrm>
          <a:prstGeom prst="rect">
            <a:avLst/>
          </a:prstGeom>
          <a:noFill/>
          <a:ln/>
        </p:spPr>
        <p:txBody>
          <a:bodyPr wrap="square" lIns="0" tIns="0" rIns="0" bIns="0" rtlCol="0" anchor="t"/>
          <a:lstStyle/>
          <a:p>
            <a:pPr indent="0" marL="0">
              <a:buNone/>
            </a:pPr>
            <a:r>
              <a:rPr lang="en-US" sz="1800" b="1" spc="200" kern="0" dirty="0">
                <a:solidFill>
                  <a:srgbClr val="E8B730"/>
                </a:solidFill>
                <a:latin typeface="Calibri" pitchFamily="34" charset="0"/>
                <a:ea typeface="Calibri" pitchFamily="34" charset="-122"/>
                <a:cs typeface="Calibri" pitchFamily="34" charset="-120"/>
              </a:rPr>
              <a:t>GUIDE 12</a:t>
            </a:r>
            <a:endParaRPr lang="en-US" sz="1800" dirty="0"/>
          </a:p>
        </p:txBody>
      </p:sp>
      <p:sp>
        <p:nvSpPr>
          <p:cNvPr id="5" name="Text 3"/>
          <p:cNvSpPr txBox="1"/>
          <p:nvPr/>
        </p:nvSpPr>
        <p:spPr>
          <a:xfrm>
            <a:off x="731520" y="1371600"/>
            <a:ext cx="8778240" cy="1737360"/>
          </a:xfrm>
          <a:prstGeom prst="rect">
            <a:avLst/>
          </a:prstGeom>
          <a:noFill/>
          <a:ln/>
        </p:spPr>
        <p:txBody>
          <a:bodyPr wrap="square" lIns="0" tIns="0" rIns="0" bIns="0" rtlCol="0" anchor="t"/>
          <a:lstStyle/>
          <a:p>
            <a:pPr indent="0" marL="0">
              <a:buNone/>
            </a:pPr>
            <a:r>
              <a:rPr lang="en-US" sz="4800" b="1" dirty="0">
                <a:solidFill>
                  <a:srgbClr val="FFFFFF"/>
                </a:solidFill>
                <a:latin typeface="Georgia" pitchFamily="34" charset="0"/>
                <a:ea typeface="Georgia" pitchFamily="34" charset="-122"/>
                <a:cs typeface="Georgia" pitchFamily="34" charset="-120"/>
              </a:rPr>
              <a:t>Academic Review Role Simulator</a:t>
            </a:r>
            <a:endParaRPr lang="en-US" sz="4800" dirty="0"/>
          </a:p>
        </p:txBody>
      </p:sp>
      <p:sp>
        <p:nvSpPr>
          <p:cNvPr id="6" name="Text 4"/>
          <p:cNvSpPr txBox="1"/>
          <p:nvPr/>
        </p:nvSpPr>
        <p:spPr>
          <a:xfrm>
            <a:off x="731520" y="3200400"/>
            <a:ext cx="8229600" cy="548640"/>
          </a:xfrm>
          <a:prstGeom prst="rect">
            <a:avLst/>
          </a:prstGeom>
          <a:noFill/>
          <a:ln/>
        </p:spPr>
        <p:txBody>
          <a:bodyPr wrap="square" lIns="0" tIns="0" rIns="0" bIns="0" rtlCol="0" anchor="t"/>
          <a:lstStyle/>
          <a:p>
            <a:pPr indent="0" marL="0">
              <a:buNone/>
            </a:pPr>
            <a:r>
              <a:rPr lang="en-US" sz="2400" i="1" dirty="0">
                <a:solidFill>
                  <a:srgbClr val="F4EEE3"/>
                </a:solidFill>
                <a:latin typeface="Calibri" pitchFamily="34" charset="0"/>
                <a:ea typeface="Calibri" pitchFamily="34" charset="-122"/>
                <a:cs typeface="Calibri" pitchFamily="34" charset="-120"/>
              </a:rPr>
              <a:t>A demanding review before submission</a:t>
            </a:r>
            <a:endParaRPr lang="en-US" sz="2400" dirty="0"/>
          </a:p>
        </p:txBody>
      </p:sp>
      <p:sp>
        <p:nvSpPr>
          <p:cNvPr id="7" name="Text 5"/>
          <p:cNvSpPr txBox="1"/>
          <p:nvPr/>
        </p:nvSpPr>
        <p:spPr>
          <a:xfrm>
            <a:off x="731520" y="4069080"/>
            <a:ext cx="6400800" cy="822960"/>
          </a:xfrm>
          <a:prstGeom prst="rect">
            <a:avLst/>
          </a:prstGeom>
          <a:noFill/>
          <a:ln/>
        </p:spPr>
        <p:txBody>
          <a:bodyPr wrap="square" lIns="0" tIns="0" rIns="0" bIns="0" rtlCol="0" anchor="t"/>
          <a:lstStyle/>
          <a:p>
            <a:pPr indent="0" marL="0">
              <a:buNone/>
            </a:pPr>
            <a:r>
              <a:rPr lang="en-US" sz="2000" b="1" dirty="0">
                <a:solidFill>
                  <a:srgbClr val="FFFFFF"/>
                </a:solidFill>
                <a:latin typeface="Calibri" pitchFamily="34" charset="0"/>
                <a:ea typeface="Calibri" pitchFamily="34" charset="-122"/>
                <a:cs typeface="Calibri" pitchFamily="34" charset="-120"/>
              </a:rPr>
              <a:t>Verónica Chávez</a:t>
            </a:r>
            <a:pPr indent="0" marL="0">
              <a:buNone/>
            </a:pPr>
            <a:r>
              <a:rPr lang="en-US" sz="2000" dirty="0">
                <a:solidFill>
                  <a:srgbClr val="D9CBB8"/>
                </a:solidFill>
                <a:latin typeface="Calibri" pitchFamily="34" charset="0"/>
                <a:ea typeface="Calibri" pitchFamily="34" charset="-122"/>
                <a:cs typeface="Calibri" pitchFamily="34" charset="-120"/>
              </a:rPr>
              <a:t> · UTPL</a:t>
            </a:r>
            <a:endParaRPr lang="en-US" sz="2000" dirty="0"/>
          </a:p>
          <a:p>
            <a:pPr indent="0" marL="0">
              <a:buNone/>
            </a:pPr>
            <a:r>
              <a:rPr lang="en-US" sz="2000" b="1" dirty="0">
                <a:solidFill>
                  <a:srgbClr val="FFFFFF"/>
                </a:solidFill>
                <a:latin typeface="Calibri" pitchFamily="34" charset="0"/>
                <a:ea typeface="Calibri" pitchFamily="34" charset="-122"/>
                <a:cs typeface="Calibri" pitchFamily="34" charset="-120"/>
              </a:rPr>
              <a:t>Sara Aimacaña</a:t>
            </a:r>
            <a:pPr indent="0" marL="0">
              <a:buNone/>
            </a:pPr>
            <a:r>
              <a:rPr lang="en-US" sz="2000" dirty="0">
                <a:solidFill>
                  <a:srgbClr val="D9CBB8"/>
                </a:solidFill>
                <a:latin typeface="Calibri" pitchFamily="34" charset="0"/>
                <a:ea typeface="Calibri" pitchFamily="34" charset="-122"/>
                <a:cs typeface="Calibri" pitchFamily="34" charset="-120"/>
              </a:rPr>
              <a:t> · UTE</a:t>
            </a:r>
            <a:endParaRPr lang="en-US" sz="2000" dirty="0"/>
          </a:p>
        </p:txBody>
      </p:sp>
      <p:sp>
        <p:nvSpPr>
          <p:cNvPr id="8" name="Text 6"/>
          <p:cNvSpPr txBox="1"/>
          <p:nvPr/>
        </p:nvSpPr>
        <p:spPr>
          <a:xfrm>
            <a:off x="731520" y="5532120"/>
            <a:ext cx="8686800" cy="457200"/>
          </a:xfrm>
          <a:prstGeom prst="rect">
            <a:avLst/>
          </a:prstGeom>
          <a:noFill/>
          <a:ln/>
        </p:spPr>
        <p:txBody>
          <a:bodyPr wrap="square" lIns="0" tIns="0" rIns="0" bIns="0" rtlCol="0" anchor="t"/>
          <a:lstStyle/>
          <a:p>
            <a:pPr indent="0" marL="0">
              <a:buNone/>
            </a:pPr>
            <a:r>
              <a:rPr lang="en-US" sz="1400" i="1" dirty="0">
                <a:solidFill>
                  <a:srgbClr val="E8B730"/>
                </a:solidFill>
                <a:latin typeface="Calibri" pitchFamily="34" charset="0"/>
                <a:ea typeface="Calibri" pitchFamily="34" charset="-122"/>
                <a:cs typeface="Calibri" pitchFamily="34" charset="-120"/>
              </a:rPr>
              <a:t>Narration generated with an AI voice (ElevenLabs) and reviewed by the authors</a:t>
            </a:r>
            <a:endParaRPr lang="en-US" sz="1400" dirty="0"/>
          </a:p>
        </p:txBody>
      </p:sp>
      <p:sp>
        <p:nvSpPr>
          <p:cNvPr id="9" name="Text 7"/>
          <p:cNvSpPr txBox="1"/>
          <p:nvPr/>
        </p:nvSpPr>
        <p:spPr>
          <a:xfrm>
            <a:off x="10698480" y="6400800"/>
            <a:ext cx="914400" cy="274320"/>
          </a:xfrm>
          <a:prstGeom prst="rect">
            <a:avLst/>
          </a:prstGeom>
          <a:noFill/>
          <a:ln/>
        </p:spPr>
        <p:txBody>
          <a:bodyPr wrap="square" lIns="0" tIns="0" rIns="0" bIns="0" rtlCol="0" anchor="t"/>
          <a:lstStyle/>
          <a:p>
            <a:pPr algn="r" indent="0" marL="0">
              <a:buNone/>
            </a:pPr>
            <a:r>
              <a:rPr lang="en-US" sz="1100" dirty="0">
                <a:solidFill>
                  <a:srgbClr val="D9CBB8"/>
                </a:solidFill>
                <a:latin typeface="Calibri" pitchFamily="34" charset="0"/>
                <a:ea typeface="Calibri" pitchFamily="34" charset="-122"/>
                <a:cs typeface="Calibri" pitchFamily="34" charset="-120"/>
              </a:rPr>
              <a:t>1 / 10</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1"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600" b="1" dirty="0">
                <a:solidFill>
                  <a:srgbClr val="6D1A36"/>
                </a:solidFill>
                <a:latin typeface="Georgia" pitchFamily="34" charset="0"/>
                <a:ea typeface="Georgia" pitchFamily="34" charset="-122"/>
                <a:cs typeface="Georgia" pitchFamily="34" charset="-120"/>
              </a:rPr>
              <a:t>Objections arrive when it is too late</a:t>
            </a:r>
            <a:endParaRPr lang="en-US" sz="3600" dirty="0"/>
          </a:p>
        </p:txBody>
      </p:sp>
      <p:sp>
        <p:nvSpPr>
          <p:cNvPr id="3" name="Text 1"/>
          <p:cNvSpPr txBox="1"/>
          <p:nvPr/>
        </p:nvSpPr>
        <p:spPr>
          <a:xfrm>
            <a:off x="548640" y="1554480"/>
            <a:ext cx="5120640" cy="1463040"/>
          </a:xfrm>
          <a:prstGeom prst="rect">
            <a:avLst/>
          </a:prstGeom>
          <a:noFill/>
          <a:ln/>
        </p:spPr>
        <p:txBody>
          <a:bodyPr wrap="square" lIns="0" tIns="0" rIns="0" bIns="0" rtlCol="0" anchor="t"/>
          <a:lstStyle/>
          <a:p>
            <a:pPr indent="0" marL="0">
              <a:buNone/>
            </a:pPr>
            <a:r>
              <a:rPr lang="en-US" sz="2600" dirty="0">
                <a:solidFill>
                  <a:srgbClr val="2B2420"/>
                </a:solidFill>
                <a:latin typeface="Georgia" pitchFamily="34" charset="0"/>
                <a:ea typeface="Georgia" pitchFamily="34" charset="-122"/>
                <a:cs typeface="Georgia" pitchFamily="34" charset="-120"/>
              </a:rPr>
              <a:t>No demanding reader before submission</a:t>
            </a:r>
            <a:endParaRPr lang="en-US" sz="2600" dirty="0"/>
          </a:p>
        </p:txBody>
      </p:sp>
      <p:sp>
        <p:nvSpPr>
          <p:cNvPr id="4" name="tarjeta_ejemplo"/>
          <p:cNvSpPr/>
          <p:nvPr/>
        </p:nvSpPr>
        <p:spPr>
          <a:xfrm>
            <a:off x="6309360" y="1417320"/>
            <a:ext cx="5303520" cy="3108960"/>
          </a:xfrm>
          <a:prstGeom prst="roundRect">
            <a:avLst>
              <a:gd name="adj" fmla="val 3529"/>
            </a:avLst>
          </a:prstGeom>
          <a:solidFill>
            <a:srgbClr val="FFFFFF"/>
          </a:solidFill>
          <a:ln w="9525">
            <a:solidFill>
              <a:srgbClr val="E2D8C9"/>
            </a:solidFill>
            <a:prstDash val="solid"/>
          </a:ln>
          <a:effectLst>
            <a:outerShdw sx="100000" sy="100000" kx="0" ky="0" algn="bl" rotWithShape="0" blurRad="101600" dist="25400" dir="5400000">
              <a:srgbClr val="000000">
                <a:alpha val="12000"/>
              </a:srgbClr>
            </a:outerShdw>
          </a:effectLst>
        </p:spPr>
      </p:sp>
      <p:sp>
        <p:nvSpPr>
          <p:cNvPr id="5" name="Text 3"/>
          <p:cNvSpPr txBox="1"/>
          <p:nvPr/>
        </p:nvSpPr>
        <p:spPr>
          <a:xfrm>
            <a:off x="6629400" y="1691640"/>
            <a:ext cx="4663440" cy="365760"/>
          </a:xfrm>
          <a:prstGeom prst="rect">
            <a:avLst/>
          </a:prstGeom>
          <a:noFill/>
          <a:ln/>
        </p:spPr>
        <p:txBody>
          <a:bodyPr wrap="square" lIns="0" tIns="0" rIns="0" bIns="0" rtlCol="0" anchor="t"/>
          <a:lstStyle/>
          <a:p>
            <a:pPr indent="0" marL="0">
              <a:buNone/>
            </a:pPr>
            <a:r>
              <a:rPr lang="en-US" sz="1800" b="1" dirty="0">
                <a:solidFill>
                  <a:srgbClr val="6D1A36"/>
                </a:solidFill>
                <a:latin typeface="Calibri" pitchFamily="34" charset="0"/>
                <a:ea typeface="Calibri" pitchFamily="34" charset="-122"/>
                <a:cs typeface="Calibri" pitchFamily="34" charset="-120"/>
              </a:rPr>
              <a:t>Real case in Novasinergia</a:t>
            </a:r>
            <a:endParaRPr lang="en-US" sz="1800" dirty="0"/>
          </a:p>
        </p:txBody>
      </p:sp>
      <p:sp>
        <p:nvSpPr>
          <p:cNvPr id="6" name="Text 4"/>
          <p:cNvSpPr txBox="1"/>
          <p:nvPr/>
        </p:nvSpPr>
        <p:spPr>
          <a:xfrm>
            <a:off x="6629400" y="2240280"/>
            <a:ext cx="2103120" cy="1280160"/>
          </a:xfrm>
          <a:prstGeom prst="rect">
            <a:avLst/>
          </a:prstGeom>
          <a:noFill/>
          <a:ln/>
        </p:spPr>
        <p:txBody>
          <a:bodyPr wrap="square" lIns="0" tIns="0" rIns="0" bIns="0" rtlCol="0" anchor="t"/>
          <a:lstStyle/>
          <a:p>
            <a:pPr algn="ctr" indent="0" marL="0">
              <a:buNone/>
            </a:pPr>
            <a:r>
              <a:rPr lang="en-US" sz="8000" b="1" dirty="0">
                <a:solidFill>
                  <a:srgbClr val="6D1A36"/>
                </a:solidFill>
                <a:latin typeface="Georgia" pitchFamily="34" charset="0"/>
                <a:ea typeface="Georgia" pitchFamily="34" charset="-122"/>
                <a:cs typeface="Georgia" pitchFamily="34" charset="-120"/>
              </a:rPr>
              <a:t>48</a:t>
            </a:r>
            <a:endParaRPr lang="en-US" sz="8000" dirty="0"/>
          </a:p>
        </p:txBody>
      </p:sp>
      <p:sp>
        <p:nvSpPr>
          <p:cNvPr id="7" name="distinto_a"/>
          <p:cNvSpPr/>
          <p:nvPr/>
        </p:nvSpPr>
        <p:spPr>
          <a:xfrm>
            <a:off x="8823960" y="2697480"/>
            <a:ext cx="548640" cy="91440"/>
          </a:xfrm>
          <a:prstGeom prst="rect">
            <a:avLst/>
          </a:prstGeom>
          <a:solidFill>
            <a:srgbClr val="E8B730"/>
          </a:solidFill>
          <a:ln w="12700">
            <a:solidFill>
              <a:srgbClr val="E8B730"/>
            </a:solidFill>
            <a:prstDash val="solid"/>
          </a:ln>
        </p:spPr>
      </p:sp>
      <p:sp>
        <p:nvSpPr>
          <p:cNvPr id="8" name="distinto_b"/>
          <p:cNvSpPr/>
          <p:nvPr/>
        </p:nvSpPr>
        <p:spPr>
          <a:xfrm>
            <a:off x="8823960" y="2971800"/>
            <a:ext cx="548640" cy="91440"/>
          </a:xfrm>
          <a:prstGeom prst="rect">
            <a:avLst/>
          </a:prstGeom>
          <a:solidFill>
            <a:srgbClr val="E8B730"/>
          </a:solidFill>
          <a:ln w="12700">
            <a:solidFill>
              <a:srgbClr val="E8B730"/>
            </a:solidFill>
            <a:prstDash val="solid"/>
          </a:ln>
        </p:spPr>
      </p:sp>
      <p:sp>
        <p:nvSpPr>
          <p:cNvPr id="9" name="distinto_c"/>
          <p:cNvSpPr/>
          <p:nvPr/>
        </p:nvSpPr>
        <p:spPr>
          <a:xfrm flipH="1">
            <a:off x="8915400" y="2468880"/>
            <a:ext cx="365760" cy="822960"/>
          </a:xfrm>
          <a:prstGeom prst="line">
            <a:avLst/>
          </a:prstGeom>
          <a:noFill/>
          <a:ln w="38100">
            <a:solidFill>
              <a:srgbClr val="E8B730"/>
            </a:solidFill>
            <a:prstDash val="solid"/>
          </a:ln>
        </p:spPr>
      </p:sp>
      <p:sp>
        <p:nvSpPr>
          <p:cNvPr id="10" name="Text 8"/>
          <p:cNvSpPr txBox="1"/>
          <p:nvPr/>
        </p:nvSpPr>
        <p:spPr>
          <a:xfrm>
            <a:off x="9418320" y="2240280"/>
            <a:ext cx="1920240" cy="1280160"/>
          </a:xfrm>
          <a:prstGeom prst="rect">
            <a:avLst/>
          </a:prstGeom>
          <a:noFill/>
          <a:ln/>
        </p:spPr>
        <p:txBody>
          <a:bodyPr wrap="square" lIns="0" tIns="0" rIns="0" bIns="0" rtlCol="0" anchor="t"/>
          <a:lstStyle/>
          <a:p>
            <a:pPr algn="ctr" indent="0" marL="0">
              <a:buNone/>
            </a:pPr>
            <a:r>
              <a:rPr lang="en-US" sz="8000" b="1" dirty="0">
                <a:solidFill>
                  <a:srgbClr val="2B2420"/>
                </a:solidFill>
                <a:latin typeface="Georgia" pitchFamily="34" charset="0"/>
                <a:ea typeface="Georgia" pitchFamily="34" charset="-122"/>
                <a:cs typeface="Georgia" pitchFamily="34" charset="-120"/>
              </a:rPr>
              <a:t>63</a:t>
            </a:r>
            <a:endParaRPr lang="en-US" sz="8000" dirty="0"/>
          </a:p>
        </p:txBody>
      </p:sp>
      <p:sp>
        <p:nvSpPr>
          <p:cNvPr id="11" name="Text 9"/>
          <p:cNvSpPr txBox="1"/>
          <p:nvPr/>
        </p:nvSpPr>
        <p:spPr>
          <a:xfrm>
            <a:off x="6629400" y="3566160"/>
            <a:ext cx="2103120" cy="640080"/>
          </a:xfrm>
          <a:prstGeom prst="rect">
            <a:avLst/>
          </a:prstGeom>
          <a:noFill/>
          <a:ln/>
        </p:spPr>
        <p:txBody>
          <a:bodyPr wrap="square" lIns="0" tIns="0" rIns="0" bIns="0" rtlCol="0" anchor="t"/>
          <a:lstStyle/>
          <a:p>
            <a:pPr algn="ctr" indent="0" marL="0">
              <a:buNone/>
            </a:pPr>
            <a:r>
              <a:rPr lang="en-US" sz="1800" dirty="0">
                <a:solidFill>
                  <a:srgbClr val="6B625B"/>
                </a:solidFill>
                <a:latin typeface="Calibri" pitchFamily="34" charset="0"/>
                <a:ea typeface="Calibri" pitchFamily="34" charset="-122"/>
                <a:cs typeface="Calibri" pitchFamily="34" charset="-120"/>
              </a:rPr>
              <a:t>base of four tables</a:t>
            </a:r>
            <a:endParaRPr lang="en-US" sz="1800" dirty="0"/>
          </a:p>
        </p:txBody>
      </p:sp>
      <p:sp>
        <p:nvSpPr>
          <p:cNvPr id="12" name="Text 10"/>
          <p:cNvSpPr txBox="1"/>
          <p:nvPr/>
        </p:nvSpPr>
        <p:spPr>
          <a:xfrm>
            <a:off x="9418320" y="3566160"/>
            <a:ext cx="1920240" cy="640080"/>
          </a:xfrm>
          <a:prstGeom prst="rect">
            <a:avLst/>
          </a:prstGeom>
          <a:noFill/>
          <a:ln/>
        </p:spPr>
        <p:txBody>
          <a:bodyPr wrap="square" lIns="0" tIns="0" rIns="0" bIns="0" rtlCol="0" anchor="t"/>
          <a:lstStyle/>
          <a:p>
            <a:pPr algn="ctr" indent="0" marL="0">
              <a:buNone/>
            </a:pPr>
            <a:r>
              <a:rPr lang="en-US" sz="1800" dirty="0">
                <a:solidFill>
                  <a:srgbClr val="6B625B"/>
                </a:solidFill>
                <a:latin typeface="Calibri" pitchFamily="34" charset="0"/>
                <a:ea typeface="Calibri" pitchFamily="34" charset="-122"/>
                <a:cs typeface="Calibri" pitchFamily="34" charset="-120"/>
              </a:rPr>
              <a:t>reported cases</a:t>
            </a:r>
            <a:endParaRPr lang="en-US" sz="1800" dirty="0"/>
          </a:p>
        </p:txBody>
      </p:sp>
      <p:sp>
        <p:nvSpPr>
          <p:cNvPr id="13" name="Text 11"/>
          <p:cNvSpPr txBox="1"/>
          <p:nvPr/>
        </p:nvSpPr>
        <p:spPr>
          <a:xfrm>
            <a:off x="6629400" y="4434840"/>
            <a:ext cx="4663440" cy="548640"/>
          </a:xfrm>
          <a:prstGeom prst="rect">
            <a:avLst/>
          </a:prstGeom>
          <a:noFill/>
          <a:ln/>
        </p:spPr>
        <p:txBody>
          <a:bodyPr wrap="square" lIns="0" tIns="0" rIns="0" bIns="0" rtlCol="0" anchor="t"/>
          <a:lstStyle/>
          <a:p>
            <a:pPr indent="0" marL="0">
              <a:buNone/>
            </a:pPr>
            <a:endParaRPr lang="en-US" sz="1800" dirty="0"/>
          </a:p>
        </p:txBody>
      </p:sp>
      <p:sp>
        <p:nvSpPr>
          <p:cNvPr id="14" name="Text 12"/>
          <p:cNvSpPr txBox="1"/>
          <p:nvPr/>
        </p:nvSpPr>
        <p:spPr>
          <a:xfrm>
            <a:off x="10698480" y="6400800"/>
            <a:ext cx="914400" cy="274320"/>
          </a:xfrm>
          <a:prstGeom prst="rect">
            <a:avLst/>
          </a:prstGeom>
          <a:noFill/>
          <a:ln/>
        </p:spPr>
        <p:txBody>
          <a:bodyPr wrap="square" lIns="0" tIns="0" rIns="0" bIns="0" rtlCol="0" anchor="t"/>
          <a:lstStyle/>
          <a:p>
            <a:pPr algn="r" indent="0" marL="0">
              <a:buNone/>
            </a:pPr>
            <a:r>
              <a:rPr lang="en-US" sz="1100" dirty="0">
                <a:solidFill>
                  <a:srgbClr val="6B625B"/>
                </a:solidFill>
                <a:latin typeface="Calibri" pitchFamily="34" charset="0"/>
                <a:ea typeface="Calibri" pitchFamily="34" charset="-122"/>
                <a:cs typeface="Calibri" pitchFamily="34" charset="-120"/>
              </a:rPr>
              <a:t>2 / 10</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1"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600" b="1" dirty="0">
                <a:solidFill>
                  <a:srgbClr val="6D1A36"/>
                </a:solidFill>
                <a:latin typeface="Georgia" pitchFamily="34" charset="0"/>
                <a:ea typeface="Georgia" pitchFamily="34" charset="-122"/>
                <a:cs typeface="Georgia" pitchFamily="34" charset="-120"/>
              </a:rPr>
              <a:t>What it takes and delivers</a:t>
            </a:r>
            <a:endParaRPr lang="en-US" sz="3600" dirty="0"/>
          </a:p>
        </p:txBody>
      </p:sp>
      <p:sp>
        <p:nvSpPr>
          <p:cNvPr id="3" name="tarjeta_1"/>
          <p:cNvSpPr/>
          <p:nvPr/>
        </p:nvSpPr>
        <p:spPr>
          <a:xfrm>
            <a:off x="548640" y="1554480"/>
            <a:ext cx="3474720" cy="2651760"/>
          </a:xfrm>
          <a:prstGeom prst="roundRect">
            <a:avLst>
              <a:gd name="adj" fmla="val 4138"/>
            </a:avLst>
          </a:prstGeom>
          <a:solidFill>
            <a:srgbClr val="FFFFFF"/>
          </a:solidFill>
          <a:ln w="9525">
            <a:solidFill>
              <a:srgbClr val="E2D8C9"/>
            </a:solidFill>
            <a:prstDash val="solid"/>
          </a:ln>
          <a:effectLst>
            <a:outerShdw sx="100000" sy="100000" kx="0" ky="0" algn="bl" rotWithShape="0" blurRad="101600" dist="25400" dir="5400000">
              <a:srgbClr val="000000">
                <a:alpha val="12000"/>
              </a:srgbClr>
            </a:outerShdw>
          </a:effectLst>
        </p:spPr>
      </p:sp>
      <p:sp>
        <p:nvSpPr>
          <p:cNvPr id="4" name="punto_1"/>
          <p:cNvSpPr/>
          <p:nvPr/>
        </p:nvSpPr>
        <p:spPr>
          <a:xfrm>
            <a:off x="868680" y="1874520"/>
            <a:ext cx="411480" cy="411480"/>
          </a:xfrm>
          <a:prstGeom prst="ellipse">
            <a:avLst/>
          </a:prstGeom>
          <a:solidFill>
            <a:srgbClr val="E8B730"/>
          </a:solidFill>
          <a:ln w="12700">
            <a:solidFill>
              <a:srgbClr val="E8B730"/>
            </a:solidFill>
            <a:prstDash val="solid"/>
          </a:ln>
        </p:spPr>
      </p:sp>
      <p:sp>
        <p:nvSpPr>
          <p:cNvPr id="5" name="Text 3"/>
          <p:cNvSpPr txBox="1"/>
          <p:nvPr/>
        </p:nvSpPr>
        <p:spPr>
          <a:xfrm>
            <a:off x="868680" y="2606040"/>
            <a:ext cx="2834640" cy="457200"/>
          </a:xfrm>
          <a:prstGeom prst="rect">
            <a:avLst/>
          </a:prstGeom>
          <a:noFill/>
          <a:ln/>
        </p:spPr>
        <p:txBody>
          <a:bodyPr wrap="square" lIns="0" tIns="0" rIns="0" bIns="0" rtlCol="0" anchor="t"/>
          <a:lstStyle/>
          <a:p>
            <a:pPr indent="0" marL="0">
              <a:buNone/>
            </a:pPr>
            <a:r>
              <a:rPr lang="en-US" sz="2400" b="1" dirty="0">
                <a:solidFill>
                  <a:srgbClr val="6D1A36"/>
                </a:solidFill>
                <a:latin typeface="Georgia" pitchFamily="34" charset="0"/>
                <a:ea typeface="Georgia" pitchFamily="34" charset="-122"/>
                <a:cs typeface="Georgia" pitchFamily="34" charset="-120"/>
              </a:rPr>
              <a:t>Who</a:t>
            </a:r>
            <a:endParaRPr lang="en-US" sz="2400" dirty="0"/>
          </a:p>
        </p:txBody>
      </p:sp>
      <p:sp>
        <p:nvSpPr>
          <p:cNvPr id="6" name="Text 4"/>
          <p:cNvSpPr txBox="1"/>
          <p:nvPr/>
        </p:nvSpPr>
        <p:spPr>
          <a:xfrm>
            <a:off x="868680" y="3154680"/>
            <a:ext cx="2834640" cy="1463040"/>
          </a:xfrm>
          <a:prstGeom prst="rect">
            <a:avLst/>
          </a:prstGeom>
          <a:noFill/>
          <a:ln/>
        </p:spPr>
        <p:txBody>
          <a:bodyPr wrap="square" lIns="0" tIns="0" rIns="0" bIns="0" rtlCol="0" anchor="t"/>
          <a:lstStyle/>
          <a:p>
            <a:pPr indent="0" marL="0">
              <a:buNone/>
            </a:pPr>
            <a:r>
              <a:rPr lang="en-US" sz="2000" dirty="0">
                <a:solidFill>
                  <a:srgbClr val="2B2420"/>
                </a:solidFill>
                <a:latin typeface="Calibri" pitchFamily="34" charset="0"/>
                <a:ea typeface="Calibri" pitchFamily="34" charset="-122"/>
                <a:cs typeface="Calibri" pitchFamily="34" charset="-120"/>
              </a:rPr>
              <a:t>Faculty researcher</a:t>
            </a:r>
            <a:endParaRPr lang="en-US" sz="2000" dirty="0"/>
          </a:p>
        </p:txBody>
      </p:sp>
      <p:sp>
        <p:nvSpPr>
          <p:cNvPr id="7" name="tarjeta_2"/>
          <p:cNvSpPr/>
          <p:nvPr/>
        </p:nvSpPr>
        <p:spPr>
          <a:xfrm>
            <a:off x="4297680" y="1554480"/>
            <a:ext cx="3474720" cy="2651760"/>
          </a:xfrm>
          <a:prstGeom prst="roundRect">
            <a:avLst>
              <a:gd name="adj" fmla="val 4138"/>
            </a:avLst>
          </a:prstGeom>
          <a:solidFill>
            <a:srgbClr val="FFFFFF"/>
          </a:solidFill>
          <a:ln w="9525">
            <a:solidFill>
              <a:srgbClr val="E2D8C9"/>
            </a:solidFill>
            <a:prstDash val="solid"/>
          </a:ln>
          <a:effectLst>
            <a:outerShdw sx="100000" sy="100000" kx="0" ky="0" algn="bl" rotWithShape="0" blurRad="101600" dist="25400" dir="5400000">
              <a:srgbClr val="000000">
                <a:alpha val="12000"/>
              </a:srgbClr>
            </a:outerShdw>
          </a:effectLst>
        </p:spPr>
      </p:sp>
      <p:sp>
        <p:nvSpPr>
          <p:cNvPr id="8" name="punto_2"/>
          <p:cNvSpPr/>
          <p:nvPr/>
        </p:nvSpPr>
        <p:spPr>
          <a:xfrm>
            <a:off x="4617720" y="1874520"/>
            <a:ext cx="411480" cy="411480"/>
          </a:xfrm>
          <a:prstGeom prst="ellipse">
            <a:avLst/>
          </a:prstGeom>
          <a:solidFill>
            <a:srgbClr val="E8B730"/>
          </a:solidFill>
          <a:ln w="12700">
            <a:solidFill>
              <a:srgbClr val="E8B730"/>
            </a:solidFill>
            <a:prstDash val="solid"/>
          </a:ln>
        </p:spPr>
      </p:sp>
      <p:sp>
        <p:nvSpPr>
          <p:cNvPr id="9" name="Text 7"/>
          <p:cNvSpPr txBox="1"/>
          <p:nvPr/>
        </p:nvSpPr>
        <p:spPr>
          <a:xfrm>
            <a:off x="4617720" y="2606040"/>
            <a:ext cx="2834640" cy="457200"/>
          </a:xfrm>
          <a:prstGeom prst="rect">
            <a:avLst/>
          </a:prstGeom>
          <a:noFill/>
          <a:ln/>
        </p:spPr>
        <p:txBody>
          <a:bodyPr wrap="square" lIns="0" tIns="0" rIns="0" bIns="0" rtlCol="0" anchor="t"/>
          <a:lstStyle/>
          <a:p>
            <a:pPr indent="0" marL="0">
              <a:buNone/>
            </a:pPr>
            <a:r>
              <a:rPr lang="en-US" sz="2400" b="1" dirty="0">
                <a:solidFill>
                  <a:srgbClr val="6D1A36"/>
                </a:solidFill>
                <a:latin typeface="Georgia" pitchFamily="34" charset="0"/>
                <a:ea typeface="Georgia" pitchFamily="34" charset="-122"/>
                <a:cs typeface="Georgia" pitchFamily="34" charset="-120"/>
              </a:rPr>
              <a:t>Takes</a:t>
            </a:r>
            <a:endParaRPr lang="en-US" sz="2400" dirty="0"/>
          </a:p>
        </p:txBody>
      </p:sp>
      <p:sp>
        <p:nvSpPr>
          <p:cNvPr id="10" name="Text 8"/>
          <p:cNvSpPr txBox="1"/>
          <p:nvPr/>
        </p:nvSpPr>
        <p:spPr>
          <a:xfrm>
            <a:off x="4617720" y="3154680"/>
            <a:ext cx="2834640" cy="1463040"/>
          </a:xfrm>
          <a:prstGeom prst="rect">
            <a:avLst/>
          </a:prstGeom>
          <a:noFill/>
          <a:ln/>
        </p:spPr>
        <p:txBody>
          <a:bodyPr wrap="square" lIns="0" tIns="0" rIns="0" bIns="0" rtlCol="0" anchor="t"/>
          <a:lstStyle/>
          <a:p>
            <a:pPr indent="0" marL="0">
              <a:buNone/>
            </a:pPr>
            <a:r>
              <a:rPr lang="en-US" sz="2000" dirty="0">
                <a:solidFill>
                  <a:srgbClr val="2B2420"/>
                </a:solidFill>
                <a:latin typeface="Calibri" pitchFamily="34" charset="0"/>
                <a:ea typeface="Calibri" pitchFamily="34" charset="-122"/>
                <a:cs typeface="Calibri" pitchFamily="34" charset="-120"/>
              </a:rPr>
              <a:t>Article, rubric and role cards</a:t>
            </a:r>
            <a:endParaRPr lang="en-US" sz="2000" dirty="0"/>
          </a:p>
        </p:txBody>
      </p:sp>
      <p:sp>
        <p:nvSpPr>
          <p:cNvPr id="11" name="tarjeta_3"/>
          <p:cNvSpPr/>
          <p:nvPr/>
        </p:nvSpPr>
        <p:spPr>
          <a:xfrm>
            <a:off x="8046720" y="1554480"/>
            <a:ext cx="3474720" cy="2651760"/>
          </a:xfrm>
          <a:prstGeom prst="roundRect">
            <a:avLst>
              <a:gd name="adj" fmla="val 4138"/>
            </a:avLst>
          </a:prstGeom>
          <a:solidFill>
            <a:srgbClr val="FFFFFF"/>
          </a:solidFill>
          <a:ln w="9525">
            <a:solidFill>
              <a:srgbClr val="E2D8C9"/>
            </a:solidFill>
            <a:prstDash val="solid"/>
          </a:ln>
          <a:effectLst>
            <a:outerShdw sx="100000" sy="100000" kx="0" ky="0" algn="bl" rotWithShape="0" blurRad="101600" dist="25400" dir="5400000">
              <a:srgbClr val="000000">
                <a:alpha val="12000"/>
              </a:srgbClr>
            </a:outerShdw>
          </a:effectLst>
        </p:spPr>
      </p:sp>
      <p:sp>
        <p:nvSpPr>
          <p:cNvPr id="12" name="punto_3"/>
          <p:cNvSpPr/>
          <p:nvPr/>
        </p:nvSpPr>
        <p:spPr>
          <a:xfrm>
            <a:off x="8366760" y="1874520"/>
            <a:ext cx="411480" cy="411480"/>
          </a:xfrm>
          <a:prstGeom prst="ellipse">
            <a:avLst/>
          </a:prstGeom>
          <a:solidFill>
            <a:srgbClr val="E8B730"/>
          </a:solidFill>
          <a:ln w="12700">
            <a:solidFill>
              <a:srgbClr val="E8B730"/>
            </a:solidFill>
            <a:prstDash val="solid"/>
          </a:ln>
        </p:spPr>
      </p:sp>
      <p:sp>
        <p:nvSpPr>
          <p:cNvPr id="13" name="Text 11"/>
          <p:cNvSpPr txBox="1"/>
          <p:nvPr/>
        </p:nvSpPr>
        <p:spPr>
          <a:xfrm>
            <a:off x="8366760" y="2606040"/>
            <a:ext cx="2834640" cy="457200"/>
          </a:xfrm>
          <a:prstGeom prst="rect">
            <a:avLst/>
          </a:prstGeom>
          <a:noFill/>
          <a:ln/>
        </p:spPr>
        <p:txBody>
          <a:bodyPr wrap="square" lIns="0" tIns="0" rIns="0" bIns="0" rtlCol="0" anchor="t"/>
          <a:lstStyle/>
          <a:p>
            <a:pPr indent="0" marL="0">
              <a:buNone/>
            </a:pPr>
            <a:r>
              <a:rPr lang="en-US" sz="2400" b="1" dirty="0">
                <a:solidFill>
                  <a:srgbClr val="6D1A36"/>
                </a:solidFill>
                <a:latin typeface="Georgia" pitchFamily="34" charset="0"/>
                <a:ea typeface="Georgia" pitchFamily="34" charset="-122"/>
                <a:cs typeface="Georgia" pitchFamily="34" charset="-120"/>
              </a:rPr>
              <a:t>Delivers</a:t>
            </a:r>
            <a:endParaRPr lang="en-US" sz="2400" dirty="0"/>
          </a:p>
        </p:txBody>
      </p:sp>
      <p:sp>
        <p:nvSpPr>
          <p:cNvPr id="14" name="Text 12"/>
          <p:cNvSpPr txBox="1"/>
          <p:nvPr/>
        </p:nvSpPr>
        <p:spPr>
          <a:xfrm>
            <a:off x="8366760" y="3154680"/>
            <a:ext cx="2834640" cy="1463040"/>
          </a:xfrm>
          <a:prstGeom prst="rect">
            <a:avLst/>
          </a:prstGeom>
          <a:noFill/>
          <a:ln/>
        </p:spPr>
        <p:txBody>
          <a:bodyPr wrap="square" lIns="0" tIns="0" rIns="0" bIns="0" rtlCol="0" anchor="t"/>
          <a:lstStyle/>
          <a:p>
            <a:pPr indent="0" marL="0">
              <a:buNone/>
            </a:pPr>
            <a:r>
              <a:rPr lang="en-US" sz="2000" dirty="0">
                <a:solidFill>
                  <a:srgbClr val="2B2420"/>
                </a:solidFill>
                <a:latin typeface="Calibri" pitchFamily="34" charset="0"/>
                <a:ea typeface="Calibri" pitchFamily="34" charset="-122"/>
                <a:cs typeface="Calibri" pitchFamily="34" charset="-120"/>
              </a:rPr>
              <a:t>Table, response and revised paragraph</a:t>
            </a:r>
            <a:endParaRPr lang="en-US" sz="2000" dirty="0"/>
          </a:p>
        </p:txBody>
      </p:sp>
      <p:sp>
        <p:nvSpPr>
          <p:cNvPr id="15" name="Text 13"/>
          <p:cNvSpPr txBox="1"/>
          <p:nvPr/>
        </p:nvSpPr>
        <p:spPr>
          <a:xfrm>
            <a:off x="548640" y="4572000"/>
            <a:ext cx="10972800" cy="457200"/>
          </a:xfrm>
          <a:prstGeom prst="rect">
            <a:avLst/>
          </a:prstGeom>
          <a:noFill/>
          <a:ln/>
        </p:spPr>
        <p:txBody>
          <a:bodyPr wrap="square" lIns="0" tIns="0" rIns="0" bIns="0" rtlCol="0" anchor="t"/>
          <a:lstStyle/>
          <a:p>
            <a:pPr indent="0" marL="0">
              <a:buNone/>
            </a:pPr>
            <a:r>
              <a:rPr lang="en-US" sz="2000" i="1" dirty="0">
                <a:solidFill>
                  <a:srgbClr val="6B625B"/>
                </a:solidFill>
                <a:latin typeface="Calibri" pitchFamily="34" charset="0"/>
                <a:ea typeface="Calibri" pitchFamily="34" charset="-122"/>
                <a:cs typeface="Calibri" pitchFamily="34" charset="-120"/>
              </a:rPr>
              <a:t>Based on course guide 12</a:t>
            </a:r>
            <a:endParaRPr lang="en-US" sz="2000" dirty="0"/>
          </a:p>
        </p:txBody>
      </p:sp>
      <p:sp>
        <p:nvSpPr>
          <p:cNvPr id="16" name="Text 14"/>
          <p:cNvSpPr txBox="1"/>
          <p:nvPr/>
        </p:nvSpPr>
        <p:spPr>
          <a:xfrm>
            <a:off x="10698480" y="6400800"/>
            <a:ext cx="914400" cy="274320"/>
          </a:xfrm>
          <a:prstGeom prst="rect">
            <a:avLst/>
          </a:prstGeom>
          <a:noFill/>
          <a:ln/>
        </p:spPr>
        <p:txBody>
          <a:bodyPr wrap="square" lIns="0" tIns="0" rIns="0" bIns="0" rtlCol="0" anchor="t"/>
          <a:lstStyle/>
          <a:p>
            <a:pPr algn="r" indent="0" marL="0">
              <a:buNone/>
            </a:pPr>
            <a:r>
              <a:rPr lang="en-US" sz="1100" dirty="0">
                <a:solidFill>
                  <a:srgbClr val="6B625B"/>
                </a:solidFill>
                <a:latin typeface="Calibri" pitchFamily="34" charset="0"/>
                <a:ea typeface="Calibri" pitchFamily="34" charset="-122"/>
                <a:cs typeface="Calibri" pitchFamily="34" charset="-120"/>
              </a:rPr>
              <a:t>3 / 10</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1"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600" b="1" dirty="0">
                <a:solidFill>
                  <a:srgbClr val="6D1A36"/>
                </a:solidFill>
                <a:latin typeface="Georgia" pitchFamily="34" charset="0"/>
                <a:ea typeface="Georgia" pitchFamily="34" charset="-122"/>
                <a:cs typeface="Georgia" pitchFamily="34" charset="-120"/>
              </a:rPr>
              <a:t>Four steps, one human decision</a:t>
            </a:r>
            <a:endParaRPr lang="en-US" sz="3600" dirty="0"/>
          </a:p>
        </p:txBody>
      </p:sp>
      <p:sp>
        <p:nvSpPr>
          <p:cNvPr id="3" name="paso_1"/>
          <p:cNvSpPr/>
          <p:nvPr/>
        </p:nvSpPr>
        <p:spPr>
          <a:xfrm>
            <a:off x="548640" y="1828800"/>
            <a:ext cx="2560320" cy="2194560"/>
          </a:xfrm>
          <a:prstGeom prst="roundRect">
            <a:avLst>
              <a:gd name="adj" fmla="val 5000"/>
            </a:avLst>
          </a:prstGeom>
          <a:solidFill>
            <a:srgbClr val="FFFFFF"/>
          </a:solidFill>
          <a:ln w="9525">
            <a:solidFill>
              <a:srgbClr val="E2D8C9"/>
            </a:solidFill>
            <a:prstDash val="solid"/>
          </a:ln>
        </p:spPr>
      </p:sp>
      <p:sp>
        <p:nvSpPr>
          <p:cNvPr id="4" name="circulo_1"/>
          <p:cNvSpPr/>
          <p:nvPr/>
        </p:nvSpPr>
        <p:spPr>
          <a:xfrm>
            <a:off x="1554480" y="1554480"/>
            <a:ext cx="548640" cy="548640"/>
          </a:xfrm>
          <a:prstGeom prst="ellipse">
            <a:avLst/>
          </a:prstGeom>
          <a:solidFill>
            <a:srgbClr val="E8B730"/>
          </a:solidFill>
          <a:ln w="12700">
            <a:solidFill>
              <a:srgbClr val="E8B730"/>
            </a:solidFill>
            <a:prstDash val="solid"/>
          </a:ln>
        </p:spPr>
      </p:sp>
      <p:sp>
        <p:nvSpPr>
          <p:cNvPr id="5" name="Text 3"/>
          <p:cNvSpPr txBox="1"/>
          <p:nvPr/>
        </p:nvSpPr>
        <p:spPr>
          <a:xfrm>
            <a:off x="1554480" y="1554480"/>
            <a:ext cx="548640" cy="548640"/>
          </a:xfrm>
          <a:prstGeom prst="rect">
            <a:avLst/>
          </a:prstGeom>
          <a:noFill/>
          <a:ln/>
        </p:spPr>
        <p:txBody>
          <a:bodyPr wrap="square" lIns="0" tIns="0" rIns="0" bIns="0" rtlCol="0" anchor="ctr"/>
          <a:lstStyle/>
          <a:p>
            <a:pPr algn="ctr" indent="0" marL="0">
              <a:buNone/>
            </a:pPr>
            <a:r>
              <a:rPr lang="en-US" sz="2000" b="1" dirty="0">
                <a:solidFill>
                  <a:srgbClr val="4A1024"/>
                </a:solidFill>
                <a:latin typeface="Georgia" pitchFamily="34" charset="0"/>
                <a:ea typeface="Georgia" pitchFamily="34" charset="-122"/>
                <a:cs typeface="Georgia" pitchFamily="34" charset="-120"/>
              </a:rPr>
              <a:t>1</a:t>
            </a:r>
            <a:endParaRPr lang="en-US" sz="2000" dirty="0"/>
          </a:p>
        </p:txBody>
      </p:sp>
      <p:sp>
        <p:nvSpPr>
          <p:cNvPr id="6" name="Text 4"/>
          <p:cNvSpPr txBox="1"/>
          <p:nvPr/>
        </p:nvSpPr>
        <p:spPr>
          <a:xfrm>
            <a:off x="731520" y="2423160"/>
            <a:ext cx="2194560" cy="1371600"/>
          </a:xfrm>
          <a:prstGeom prst="rect">
            <a:avLst/>
          </a:prstGeom>
          <a:noFill/>
          <a:ln/>
        </p:spPr>
        <p:txBody>
          <a:bodyPr wrap="square" lIns="0" tIns="0" rIns="0" bIns="0" rtlCol="0" anchor="ctr"/>
          <a:lstStyle/>
          <a:p>
            <a:pPr algn="ctr" indent="0" marL="0">
              <a:buNone/>
            </a:pPr>
            <a:r>
              <a:rPr lang="en-US" sz="2200" b="1" dirty="0">
                <a:solidFill>
                  <a:srgbClr val="2B2420"/>
                </a:solidFill>
                <a:latin typeface="Calibri" pitchFamily="34" charset="0"/>
                <a:ea typeface="Calibri" pitchFamily="34" charset="-122"/>
                <a:cs typeface="Calibri" pitchFamily="34" charset="-120"/>
              </a:rPr>
              <a:t>Prepare the input</a:t>
            </a:r>
            <a:endParaRPr lang="en-US" sz="2200" dirty="0"/>
          </a:p>
        </p:txBody>
      </p:sp>
      <p:sp>
        <p:nvSpPr>
          <p:cNvPr id="7" name="flecha_1"/>
          <p:cNvSpPr/>
          <p:nvPr/>
        </p:nvSpPr>
        <p:spPr>
          <a:xfrm>
            <a:off x="3154680" y="2743200"/>
            <a:ext cx="201168" cy="365760"/>
          </a:xfrm>
          <a:prstGeom prst="chevron">
            <a:avLst/>
          </a:prstGeom>
          <a:solidFill>
            <a:srgbClr val="E8B730"/>
          </a:solidFill>
          <a:ln w="12700">
            <a:solidFill>
              <a:srgbClr val="E8B730"/>
            </a:solidFill>
            <a:prstDash val="solid"/>
          </a:ln>
        </p:spPr>
      </p:sp>
      <p:sp>
        <p:nvSpPr>
          <p:cNvPr id="8" name="paso_2"/>
          <p:cNvSpPr/>
          <p:nvPr/>
        </p:nvSpPr>
        <p:spPr>
          <a:xfrm>
            <a:off x="3383280" y="1828800"/>
            <a:ext cx="2560320" cy="2194560"/>
          </a:xfrm>
          <a:prstGeom prst="roundRect">
            <a:avLst>
              <a:gd name="adj" fmla="val 5000"/>
            </a:avLst>
          </a:prstGeom>
          <a:solidFill>
            <a:srgbClr val="FFFFFF"/>
          </a:solidFill>
          <a:ln w="9525">
            <a:solidFill>
              <a:srgbClr val="E2D8C9"/>
            </a:solidFill>
            <a:prstDash val="solid"/>
          </a:ln>
        </p:spPr>
      </p:sp>
      <p:sp>
        <p:nvSpPr>
          <p:cNvPr id="9" name="circulo_2"/>
          <p:cNvSpPr/>
          <p:nvPr/>
        </p:nvSpPr>
        <p:spPr>
          <a:xfrm>
            <a:off x="4389120" y="1554480"/>
            <a:ext cx="548640" cy="548640"/>
          </a:xfrm>
          <a:prstGeom prst="ellipse">
            <a:avLst/>
          </a:prstGeom>
          <a:solidFill>
            <a:srgbClr val="E8B730"/>
          </a:solidFill>
          <a:ln w="12700">
            <a:solidFill>
              <a:srgbClr val="E8B730"/>
            </a:solidFill>
            <a:prstDash val="solid"/>
          </a:ln>
        </p:spPr>
      </p:sp>
      <p:sp>
        <p:nvSpPr>
          <p:cNvPr id="10" name="Text 8"/>
          <p:cNvSpPr txBox="1"/>
          <p:nvPr/>
        </p:nvSpPr>
        <p:spPr>
          <a:xfrm>
            <a:off x="4389120" y="1554480"/>
            <a:ext cx="548640" cy="548640"/>
          </a:xfrm>
          <a:prstGeom prst="rect">
            <a:avLst/>
          </a:prstGeom>
          <a:noFill/>
          <a:ln/>
        </p:spPr>
        <p:txBody>
          <a:bodyPr wrap="square" lIns="0" tIns="0" rIns="0" bIns="0" rtlCol="0" anchor="ctr"/>
          <a:lstStyle/>
          <a:p>
            <a:pPr algn="ctr" indent="0" marL="0">
              <a:buNone/>
            </a:pPr>
            <a:r>
              <a:rPr lang="en-US" sz="2000" b="1" dirty="0">
                <a:solidFill>
                  <a:srgbClr val="4A1024"/>
                </a:solidFill>
                <a:latin typeface="Georgia" pitchFamily="34" charset="0"/>
                <a:ea typeface="Georgia" pitchFamily="34" charset="-122"/>
                <a:cs typeface="Georgia" pitchFamily="34" charset="-120"/>
              </a:rPr>
              <a:t>2</a:t>
            </a:r>
            <a:endParaRPr lang="en-US" sz="2000" dirty="0"/>
          </a:p>
        </p:txBody>
      </p:sp>
      <p:sp>
        <p:nvSpPr>
          <p:cNvPr id="11" name="Text 9"/>
          <p:cNvSpPr txBox="1"/>
          <p:nvPr/>
        </p:nvSpPr>
        <p:spPr>
          <a:xfrm>
            <a:off x="3566160" y="2423160"/>
            <a:ext cx="2194560" cy="1371600"/>
          </a:xfrm>
          <a:prstGeom prst="rect">
            <a:avLst/>
          </a:prstGeom>
          <a:noFill/>
          <a:ln/>
        </p:spPr>
        <p:txBody>
          <a:bodyPr wrap="square" lIns="0" tIns="0" rIns="0" bIns="0" rtlCol="0" anchor="ctr"/>
          <a:lstStyle/>
          <a:p>
            <a:pPr algn="ctr" indent="0" marL="0">
              <a:buNone/>
            </a:pPr>
            <a:r>
              <a:rPr lang="en-US" sz="2200" b="1" dirty="0">
                <a:solidFill>
                  <a:srgbClr val="2B2420"/>
                </a:solidFill>
                <a:latin typeface="Calibri" pitchFamily="34" charset="0"/>
                <a:ea typeface="Calibri" pitchFamily="34" charset="-122"/>
                <a:cs typeface="Calibri" pitchFamily="34" charset="-120"/>
              </a:rPr>
              <a:t>Review by roles</a:t>
            </a:r>
            <a:endParaRPr lang="en-US" sz="2200" dirty="0"/>
          </a:p>
        </p:txBody>
      </p:sp>
      <p:sp>
        <p:nvSpPr>
          <p:cNvPr id="12" name="flecha_2"/>
          <p:cNvSpPr/>
          <p:nvPr/>
        </p:nvSpPr>
        <p:spPr>
          <a:xfrm>
            <a:off x="5989320" y="2743200"/>
            <a:ext cx="201168" cy="365760"/>
          </a:xfrm>
          <a:prstGeom prst="chevron">
            <a:avLst/>
          </a:prstGeom>
          <a:solidFill>
            <a:srgbClr val="E8B730"/>
          </a:solidFill>
          <a:ln w="12700">
            <a:solidFill>
              <a:srgbClr val="E8B730"/>
            </a:solidFill>
            <a:prstDash val="solid"/>
          </a:ln>
        </p:spPr>
      </p:sp>
      <p:sp>
        <p:nvSpPr>
          <p:cNvPr id="13" name="paso_3"/>
          <p:cNvSpPr/>
          <p:nvPr/>
        </p:nvSpPr>
        <p:spPr>
          <a:xfrm>
            <a:off x="6217920" y="1828800"/>
            <a:ext cx="2560320" cy="2194560"/>
          </a:xfrm>
          <a:prstGeom prst="roundRect">
            <a:avLst>
              <a:gd name="adj" fmla="val 5000"/>
            </a:avLst>
          </a:prstGeom>
          <a:solidFill>
            <a:srgbClr val="FFFFFF"/>
          </a:solidFill>
          <a:ln w="9525">
            <a:solidFill>
              <a:srgbClr val="E2D8C9"/>
            </a:solidFill>
            <a:prstDash val="solid"/>
          </a:ln>
        </p:spPr>
      </p:sp>
      <p:sp>
        <p:nvSpPr>
          <p:cNvPr id="14" name="circulo_3"/>
          <p:cNvSpPr/>
          <p:nvPr/>
        </p:nvSpPr>
        <p:spPr>
          <a:xfrm>
            <a:off x="7223760" y="1554480"/>
            <a:ext cx="548640" cy="548640"/>
          </a:xfrm>
          <a:prstGeom prst="ellipse">
            <a:avLst/>
          </a:prstGeom>
          <a:solidFill>
            <a:srgbClr val="E8B730"/>
          </a:solidFill>
          <a:ln w="12700">
            <a:solidFill>
              <a:srgbClr val="E8B730"/>
            </a:solidFill>
            <a:prstDash val="solid"/>
          </a:ln>
        </p:spPr>
      </p:sp>
      <p:sp>
        <p:nvSpPr>
          <p:cNvPr id="15" name="Text 13"/>
          <p:cNvSpPr txBox="1"/>
          <p:nvPr/>
        </p:nvSpPr>
        <p:spPr>
          <a:xfrm>
            <a:off x="7223760" y="1554480"/>
            <a:ext cx="548640" cy="548640"/>
          </a:xfrm>
          <a:prstGeom prst="rect">
            <a:avLst/>
          </a:prstGeom>
          <a:noFill/>
          <a:ln/>
        </p:spPr>
        <p:txBody>
          <a:bodyPr wrap="square" lIns="0" tIns="0" rIns="0" bIns="0" rtlCol="0" anchor="ctr"/>
          <a:lstStyle/>
          <a:p>
            <a:pPr algn="ctr" indent="0" marL="0">
              <a:buNone/>
            </a:pPr>
            <a:r>
              <a:rPr lang="en-US" sz="2000" b="1" dirty="0">
                <a:solidFill>
                  <a:srgbClr val="4A1024"/>
                </a:solidFill>
                <a:latin typeface="Georgia" pitchFamily="34" charset="0"/>
                <a:ea typeface="Georgia" pitchFamily="34" charset="-122"/>
                <a:cs typeface="Georgia" pitchFamily="34" charset="-120"/>
              </a:rPr>
              <a:t>3</a:t>
            </a:r>
            <a:endParaRPr lang="en-US" sz="2000" dirty="0"/>
          </a:p>
        </p:txBody>
      </p:sp>
      <p:sp>
        <p:nvSpPr>
          <p:cNvPr id="16" name="Text 14"/>
          <p:cNvSpPr txBox="1"/>
          <p:nvPr/>
        </p:nvSpPr>
        <p:spPr>
          <a:xfrm>
            <a:off x="6400800" y="2423160"/>
            <a:ext cx="2194560" cy="1371600"/>
          </a:xfrm>
          <a:prstGeom prst="rect">
            <a:avLst/>
          </a:prstGeom>
          <a:noFill/>
          <a:ln/>
        </p:spPr>
        <p:txBody>
          <a:bodyPr wrap="square" lIns="0" tIns="0" rIns="0" bIns="0" rtlCol="0" anchor="ctr"/>
          <a:lstStyle/>
          <a:p>
            <a:pPr algn="ctr" indent="0" marL="0">
              <a:buNone/>
            </a:pPr>
            <a:r>
              <a:rPr lang="en-US" sz="2200" b="1" dirty="0">
                <a:solidFill>
                  <a:srgbClr val="2B2420"/>
                </a:solidFill>
                <a:latin typeface="Calibri" pitchFamily="34" charset="0"/>
                <a:ea typeface="Calibri" pitchFamily="34" charset="-122"/>
                <a:cs typeface="Calibri" pitchFamily="34" charset="-120"/>
              </a:rPr>
              <a:t>Verify and group</a:t>
            </a:r>
            <a:endParaRPr lang="en-US" sz="2200" dirty="0"/>
          </a:p>
        </p:txBody>
      </p:sp>
      <p:sp>
        <p:nvSpPr>
          <p:cNvPr id="17" name="flecha_3"/>
          <p:cNvSpPr/>
          <p:nvPr/>
        </p:nvSpPr>
        <p:spPr>
          <a:xfrm>
            <a:off x="8823960" y="2743200"/>
            <a:ext cx="201168" cy="365760"/>
          </a:xfrm>
          <a:prstGeom prst="chevron">
            <a:avLst/>
          </a:prstGeom>
          <a:solidFill>
            <a:srgbClr val="E8B730"/>
          </a:solidFill>
          <a:ln w="12700">
            <a:solidFill>
              <a:srgbClr val="E8B730"/>
            </a:solidFill>
            <a:prstDash val="solid"/>
          </a:ln>
        </p:spPr>
      </p:sp>
      <p:sp>
        <p:nvSpPr>
          <p:cNvPr id="18" name="paso_4"/>
          <p:cNvSpPr/>
          <p:nvPr/>
        </p:nvSpPr>
        <p:spPr>
          <a:xfrm>
            <a:off x="9052560" y="1828800"/>
            <a:ext cx="2560320" cy="2194560"/>
          </a:xfrm>
          <a:prstGeom prst="roundRect">
            <a:avLst>
              <a:gd name="adj" fmla="val 5000"/>
            </a:avLst>
          </a:prstGeom>
          <a:solidFill>
            <a:srgbClr val="6D1A36"/>
          </a:solidFill>
          <a:ln w="9525">
            <a:solidFill>
              <a:srgbClr val="6D1A36"/>
            </a:solidFill>
            <a:prstDash val="solid"/>
          </a:ln>
        </p:spPr>
      </p:sp>
      <p:sp>
        <p:nvSpPr>
          <p:cNvPr id="19" name="circulo_4"/>
          <p:cNvSpPr/>
          <p:nvPr/>
        </p:nvSpPr>
        <p:spPr>
          <a:xfrm>
            <a:off x="10058400" y="1554480"/>
            <a:ext cx="548640" cy="548640"/>
          </a:xfrm>
          <a:prstGeom prst="ellipse">
            <a:avLst/>
          </a:prstGeom>
          <a:solidFill>
            <a:srgbClr val="E8B730"/>
          </a:solidFill>
          <a:ln w="12700">
            <a:solidFill>
              <a:srgbClr val="E8B730"/>
            </a:solidFill>
            <a:prstDash val="solid"/>
          </a:ln>
        </p:spPr>
      </p:sp>
      <p:sp>
        <p:nvSpPr>
          <p:cNvPr id="20" name="Text 18"/>
          <p:cNvSpPr txBox="1"/>
          <p:nvPr/>
        </p:nvSpPr>
        <p:spPr>
          <a:xfrm>
            <a:off x="10058400" y="1554480"/>
            <a:ext cx="548640" cy="548640"/>
          </a:xfrm>
          <a:prstGeom prst="rect">
            <a:avLst/>
          </a:prstGeom>
          <a:noFill/>
          <a:ln/>
        </p:spPr>
        <p:txBody>
          <a:bodyPr wrap="square" lIns="0" tIns="0" rIns="0" bIns="0" rtlCol="0" anchor="ctr"/>
          <a:lstStyle/>
          <a:p>
            <a:pPr algn="ctr" indent="0" marL="0">
              <a:buNone/>
            </a:pPr>
            <a:r>
              <a:rPr lang="en-US" sz="2000" b="1" dirty="0">
                <a:solidFill>
                  <a:srgbClr val="4A1024"/>
                </a:solidFill>
                <a:latin typeface="Georgia" pitchFamily="34" charset="0"/>
                <a:ea typeface="Georgia" pitchFamily="34" charset="-122"/>
                <a:cs typeface="Georgia" pitchFamily="34" charset="-120"/>
              </a:rPr>
              <a:t>4</a:t>
            </a:r>
            <a:endParaRPr lang="en-US" sz="2000" dirty="0"/>
          </a:p>
        </p:txBody>
      </p:sp>
      <p:sp>
        <p:nvSpPr>
          <p:cNvPr id="21" name="Text 19"/>
          <p:cNvSpPr txBox="1"/>
          <p:nvPr/>
        </p:nvSpPr>
        <p:spPr>
          <a:xfrm>
            <a:off x="9235440" y="2423160"/>
            <a:ext cx="2194560" cy="1371600"/>
          </a:xfrm>
          <a:prstGeom prst="rect">
            <a:avLst/>
          </a:prstGeom>
          <a:noFill/>
          <a:ln/>
        </p:spPr>
        <p:txBody>
          <a:bodyPr wrap="square" lIns="0" tIns="0" rIns="0" bIns="0" rtlCol="0" anchor="ctr"/>
          <a:lstStyle/>
          <a:p>
            <a:pPr algn="ctr" indent="0" marL="0">
              <a:buNone/>
            </a:pPr>
            <a:r>
              <a:rPr lang="en-US" sz="2200" b="1" dirty="0">
                <a:solidFill>
                  <a:srgbClr val="FFFFFF"/>
                </a:solidFill>
                <a:latin typeface="Calibri" pitchFamily="34" charset="0"/>
                <a:ea typeface="Calibri" pitchFamily="34" charset="-122"/>
                <a:cs typeface="Calibri" pitchFamily="34" charset="-120"/>
              </a:rPr>
              <a:t>The person decides</a:t>
            </a:r>
            <a:endParaRPr lang="en-US" sz="2200" dirty="0"/>
          </a:p>
        </p:txBody>
      </p:sp>
      <p:sp>
        <p:nvSpPr>
          <p:cNvPr id="22" name="mensaje_clave"/>
          <p:cNvSpPr/>
          <p:nvPr/>
        </p:nvSpPr>
        <p:spPr>
          <a:xfrm>
            <a:off x="3566160" y="4572000"/>
            <a:ext cx="5029200" cy="731520"/>
          </a:xfrm>
          <a:prstGeom prst="roundRect">
            <a:avLst>
              <a:gd name="adj" fmla="val 50000"/>
            </a:avLst>
          </a:prstGeom>
          <a:solidFill>
            <a:srgbClr val="E8B730"/>
          </a:solidFill>
          <a:ln w="12700">
            <a:solidFill>
              <a:srgbClr val="E8B730"/>
            </a:solidFill>
            <a:prstDash val="solid"/>
          </a:ln>
        </p:spPr>
      </p:sp>
      <p:sp>
        <p:nvSpPr>
          <p:cNvPr id="23" name="Text 21"/>
          <p:cNvSpPr txBox="1"/>
          <p:nvPr/>
        </p:nvSpPr>
        <p:spPr>
          <a:xfrm>
            <a:off x="3566160" y="4572000"/>
            <a:ext cx="5029200" cy="731520"/>
          </a:xfrm>
          <a:prstGeom prst="rect">
            <a:avLst/>
          </a:prstGeom>
          <a:noFill/>
          <a:ln/>
        </p:spPr>
        <p:txBody>
          <a:bodyPr wrap="square" lIns="0" tIns="0" rIns="0" bIns="0" rtlCol="0" anchor="ctr"/>
          <a:lstStyle/>
          <a:p>
            <a:pPr algn="ctr" indent="0" marL="0">
              <a:buNone/>
            </a:pPr>
            <a:r>
              <a:rPr lang="en-US" sz="2400" b="1" dirty="0">
                <a:solidFill>
                  <a:srgbClr val="4A1024"/>
                </a:solidFill>
                <a:latin typeface="Georgia" pitchFamily="34" charset="0"/>
                <a:ea typeface="Georgia" pitchFamily="34" charset="-122"/>
                <a:cs typeface="Georgia" pitchFamily="34" charset="-120"/>
              </a:rPr>
              <a:t>The AI never decides</a:t>
            </a:r>
            <a:endParaRPr lang="en-US" sz="2400" dirty="0"/>
          </a:p>
        </p:txBody>
      </p:sp>
      <p:sp>
        <p:nvSpPr>
          <p:cNvPr id="24" name="Text 22"/>
          <p:cNvSpPr txBox="1"/>
          <p:nvPr/>
        </p:nvSpPr>
        <p:spPr>
          <a:xfrm>
            <a:off x="10698480" y="6400800"/>
            <a:ext cx="914400" cy="274320"/>
          </a:xfrm>
          <a:prstGeom prst="rect">
            <a:avLst/>
          </a:prstGeom>
          <a:noFill/>
          <a:ln/>
        </p:spPr>
        <p:txBody>
          <a:bodyPr wrap="square" lIns="0" tIns="0" rIns="0" bIns="0" rtlCol="0" anchor="t"/>
          <a:lstStyle/>
          <a:p>
            <a:pPr algn="r" indent="0" marL="0">
              <a:buNone/>
            </a:pPr>
            <a:r>
              <a:rPr lang="en-US" sz="1100" dirty="0">
                <a:solidFill>
                  <a:srgbClr val="6B625B"/>
                </a:solidFill>
                <a:latin typeface="Calibri" pitchFamily="34" charset="0"/>
                <a:ea typeface="Calibri" pitchFamily="34" charset="-122"/>
                <a:cs typeface="Calibri" pitchFamily="34" charset="-120"/>
              </a:rPr>
              <a:t>4 / 10</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1"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600" b="1" dirty="0">
                <a:solidFill>
                  <a:srgbClr val="6D1A36"/>
                </a:solidFill>
                <a:latin typeface="Georgia" pitchFamily="34" charset="0"/>
                <a:ea typeface="Georgia" pitchFamily="34" charset="-122"/>
                <a:cs typeface="Georgia" pitchFamily="34" charset="-120"/>
              </a:rPr>
              <a:t>What we verified</a:t>
            </a:r>
            <a:endParaRPr lang="en-US" sz="3600" dirty="0"/>
          </a:p>
        </p:txBody>
      </p:sp>
      <p:sp>
        <p:nvSpPr>
          <p:cNvPr id="3" name="cifra_1"/>
          <p:cNvSpPr/>
          <p:nvPr/>
        </p:nvSpPr>
        <p:spPr>
          <a:xfrm>
            <a:off x="548640" y="1554480"/>
            <a:ext cx="3474720" cy="2377440"/>
          </a:xfrm>
          <a:prstGeom prst="roundRect">
            <a:avLst>
              <a:gd name="adj" fmla="val 4615"/>
            </a:avLst>
          </a:prstGeom>
          <a:solidFill>
            <a:srgbClr val="FFFFFF"/>
          </a:solidFill>
          <a:ln w="9525">
            <a:solidFill>
              <a:srgbClr val="E2D8C9"/>
            </a:solidFill>
            <a:prstDash val="solid"/>
          </a:ln>
        </p:spPr>
      </p:sp>
      <p:sp>
        <p:nvSpPr>
          <p:cNvPr id="4" name="Text 2"/>
          <p:cNvSpPr txBox="1"/>
          <p:nvPr/>
        </p:nvSpPr>
        <p:spPr>
          <a:xfrm>
            <a:off x="822960" y="1783080"/>
            <a:ext cx="2926080" cy="1188720"/>
          </a:xfrm>
          <a:prstGeom prst="rect">
            <a:avLst/>
          </a:prstGeom>
          <a:noFill/>
          <a:ln/>
        </p:spPr>
        <p:txBody>
          <a:bodyPr wrap="square" lIns="0" tIns="0" rIns="0" bIns="0" rtlCol="0" anchor="t"/>
          <a:lstStyle/>
          <a:p>
            <a:pPr indent="0" marL="0">
              <a:buNone/>
            </a:pPr>
            <a:r>
              <a:rPr lang="en-US" sz="6000" b="1" dirty="0">
                <a:solidFill>
                  <a:srgbClr val="6D1A36"/>
                </a:solidFill>
                <a:latin typeface="Georgia" pitchFamily="34" charset="0"/>
                <a:ea typeface="Georgia" pitchFamily="34" charset="-122"/>
                <a:cs typeface="Georgia" pitchFamily="34" charset="-120"/>
              </a:rPr>
              <a:t>15</a:t>
            </a:r>
            <a:endParaRPr lang="en-US" sz="6000" dirty="0"/>
          </a:p>
        </p:txBody>
      </p:sp>
      <p:sp>
        <p:nvSpPr>
          <p:cNvPr id="5" name="Text 3"/>
          <p:cNvSpPr txBox="1"/>
          <p:nvPr/>
        </p:nvSpPr>
        <p:spPr>
          <a:xfrm>
            <a:off x="822960" y="3017520"/>
            <a:ext cx="2926080" cy="822960"/>
          </a:xfrm>
          <a:prstGeom prst="rect">
            <a:avLst/>
          </a:prstGeom>
          <a:noFill/>
          <a:ln/>
        </p:spPr>
        <p:txBody>
          <a:bodyPr wrap="square" lIns="0" tIns="0" rIns="0" bIns="0" rtlCol="0" anchor="t"/>
          <a:lstStyle/>
          <a:p>
            <a:pPr indent="0" marL="0">
              <a:buNone/>
            </a:pPr>
            <a:r>
              <a:rPr lang="en-US" sz="2000" dirty="0">
                <a:solidFill>
                  <a:srgbClr val="2B2420"/>
                </a:solidFill>
                <a:latin typeface="Calibri" pitchFamily="34" charset="0"/>
                <a:ea typeface="Calibri" pitchFamily="34" charset="-122"/>
                <a:cs typeface="Calibri" pitchFamily="34" charset="-120"/>
              </a:rPr>
              <a:t>reviews</a:t>
            </a:r>
            <a:endParaRPr lang="en-US" sz="2000" dirty="0"/>
          </a:p>
        </p:txBody>
      </p:sp>
      <p:sp>
        <p:nvSpPr>
          <p:cNvPr id="6" name="cifra_2"/>
          <p:cNvSpPr/>
          <p:nvPr/>
        </p:nvSpPr>
        <p:spPr>
          <a:xfrm>
            <a:off x="4297680" y="1554480"/>
            <a:ext cx="3474720" cy="2377440"/>
          </a:xfrm>
          <a:prstGeom prst="roundRect">
            <a:avLst>
              <a:gd name="adj" fmla="val 4615"/>
            </a:avLst>
          </a:prstGeom>
          <a:solidFill>
            <a:srgbClr val="FFFFFF"/>
          </a:solidFill>
          <a:ln w="9525">
            <a:solidFill>
              <a:srgbClr val="E2D8C9"/>
            </a:solidFill>
            <a:prstDash val="solid"/>
          </a:ln>
        </p:spPr>
      </p:sp>
      <p:sp>
        <p:nvSpPr>
          <p:cNvPr id="7" name="Text 5"/>
          <p:cNvSpPr txBox="1"/>
          <p:nvPr/>
        </p:nvSpPr>
        <p:spPr>
          <a:xfrm>
            <a:off x="4572000" y="1783080"/>
            <a:ext cx="2926080" cy="1188720"/>
          </a:xfrm>
          <a:prstGeom prst="rect">
            <a:avLst/>
          </a:prstGeom>
          <a:noFill/>
          <a:ln/>
        </p:spPr>
        <p:txBody>
          <a:bodyPr wrap="square" lIns="0" tIns="0" rIns="0" bIns="0" rtlCol="0" anchor="t"/>
          <a:lstStyle/>
          <a:p>
            <a:pPr indent="0" marL="0">
              <a:buNone/>
            </a:pPr>
            <a:r>
              <a:rPr lang="en-US" sz="6000" b="1" dirty="0">
                <a:solidFill>
                  <a:srgbClr val="6D1A36"/>
                </a:solidFill>
                <a:latin typeface="Georgia" pitchFamily="34" charset="0"/>
                <a:ea typeface="Georgia" pitchFamily="34" charset="-122"/>
                <a:cs typeface="Georgia" pitchFamily="34" charset="-120"/>
              </a:rPr>
              <a:t>202</a:t>
            </a:r>
            <a:endParaRPr lang="en-US" sz="6000" dirty="0"/>
          </a:p>
        </p:txBody>
      </p:sp>
      <p:sp>
        <p:nvSpPr>
          <p:cNvPr id="8" name="Text 6"/>
          <p:cNvSpPr txBox="1"/>
          <p:nvPr/>
        </p:nvSpPr>
        <p:spPr>
          <a:xfrm>
            <a:off x="4572000" y="3017520"/>
            <a:ext cx="2926080" cy="822960"/>
          </a:xfrm>
          <a:prstGeom prst="rect">
            <a:avLst/>
          </a:prstGeom>
          <a:noFill/>
          <a:ln/>
        </p:spPr>
        <p:txBody>
          <a:bodyPr wrap="square" lIns="0" tIns="0" rIns="0" bIns="0" rtlCol="0" anchor="t"/>
          <a:lstStyle/>
          <a:p>
            <a:pPr indent="0" marL="0">
              <a:buNone/>
            </a:pPr>
            <a:r>
              <a:rPr lang="en-US" sz="2000" dirty="0">
                <a:solidFill>
                  <a:srgbClr val="2B2420"/>
                </a:solidFill>
                <a:latin typeface="Calibri" pitchFamily="34" charset="0"/>
                <a:ea typeface="Calibri" pitchFamily="34" charset="-122"/>
                <a:cs typeface="Calibri" pitchFamily="34" charset="-120"/>
              </a:rPr>
              <a:t>cited comments</a:t>
            </a:r>
            <a:endParaRPr lang="en-US" sz="2000" dirty="0"/>
          </a:p>
        </p:txBody>
      </p:sp>
      <p:sp>
        <p:nvSpPr>
          <p:cNvPr id="9" name="cifra_3"/>
          <p:cNvSpPr/>
          <p:nvPr/>
        </p:nvSpPr>
        <p:spPr>
          <a:xfrm>
            <a:off x="8046720" y="1554480"/>
            <a:ext cx="3474720" cy="2377440"/>
          </a:xfrm>
          <a:prstGeom prst="roundRect">
            <a:avLst>
              <a:gd name="adj" fmla="val 4615"/>
            </a:avLst>
          </a:prstGeom>
          <a:solidFill>
            <a:srgbClr val="6D1A36"/>
          </a:solidFill>
          <a:ln w="9525">
            <a:solidFill>
              <a:srgbClr val="6D1A36"/>
            </a:solidFill>
            <a:prstDash val="solid"/>
          </a:ln>
        </p:spPr>
      </p:sp>
      <p:sp>
        <p:nvSpPr>
          <p:cNvPr id="10" name="Text 8"/>
          <p:cNvSpPr txBox="1"/>
          <p:nvPr/>
        </p:nvSpPr>
        <p:spPr>
          <a:xfrm>
            <a:off x="8321040" y="1783080"/>
            <a:ext cx="2926080" cy="1188720"/>
          </a:xfrm>
          <a:prstGeom prst="rect">
            <a:avLst/>
          </a:prstGeom>
          <a:noFill/>
          <a:ln/>
        </p:spPr>
        <p:txBody>
          <a:bodyPr wrap="square" lIns="0" tIns="0" rIns="0" bIns="0" rtlCol="0" anchor="t"/>
          <a:lstStyle/>
          <a:p>
            <a:pPr indent="0" marL="0">
              <a:buNone/>
            </a:pPr>
            <a:r>
              <a:rPr lang="en-US" sz="6000" b="1" dirty="0">
                <a:solidFill>
                  <a:srgbClr val="E8B730"/>
                </a:solidFill>
                <a:latin typeface="Georgia" pitchFamily="34" charset="0"/>
                <a:ea typeface="Georgia" pitchFamily="34" charset="-122"/>
                <a:cs typeface="Georgia" pitchFamily="34" charset="-120"/>
              </a:rPr>
              <a:t>8 of 8</a:t>
            </a:r>
            <a:endParaRPr lang="en-US" sz="6000" dirty="0"/>
          </a:p>
        </p:txBody>
      </p:sp>
      <p:sp>
        <p:nvSpPr>
          <p:cNvPr id="11" name="Text 9"/>
          <p:cNvSpPr txBox="1"/>
          <p:nvPr/>
        </p:nvSpPr>
        <p:spPr>
          <a:xfrm>
            <a:off x="8321040" y="3017520"/>
            <a:ext cx="2926080" cy="822960"/>
          </a:xfrm>
          <a:prstGeom prst="rect">
            <a:avLst/>
          </a:prstGeom>
          <a:noFill/>
          <a:ln/>
        </p:spPr>
        <p:txBody>
          <a:bodyPr wrap="square" lIns="0" tIns="0" rIns="0" bIns="0" rtlCol="0" anchor="t"/>
          <a:lstStyle/>
          <a:p>
            <a:pPr indent="0" marL="0">
              <a:buNone/>
            </a:pPr>
            <a:r>
              <a:rPr lang="en-US" sz="2000" dirty="0">
                <a:solidFill>
                  <a:srgbClr val="FFFFFF"/>
                </a:solidFill>
                <a:latin typeface="Calibri" pitchFamily="34" charset="0"/>
                <a:ea typeface="Calibri" pitchFamily="34" charset="-122"/>
                <a:cs typeface="Calibri" pitchFamily="34" charset="-120"/>
              </a:rPr>
              <a:t>control issues found</a:t>
            </a:r>
            <a:endParaRPr lang="en-US" sz="2000" dirty="0"/>
          </a:p>
        </p:txBody>
      </p:sp>
      <p:sp>
        <p:nvSpPr>
          <p:cNvPr id="12" name="Text 10"/>
          <p:cNvSpPr txBox="1"/>
          <p:nvPr/>
        </p:nvSpPr>
        <p:spPr>
          <a:xfrm>
            <a:off x="548640" y="4343400"/>
            <a:ext cx="10972800" cy="457200"/>
          </a:xfrm>
          <a:prstGeom prst="rect">
            <a:avLst/>
          </a:prstGeom>
          <a:noFill/>
          <a:ln/>
        </p:spPr>
        <p:txBody>
          <a:bodyPr wrap="square" lIns="0" tIns="0" rIns="0" bIns="0" rtlCol="0" anchor="t"/>
          <a:lstStyle/>
          <a:p>
            <a:pPr indent="0" marL="0">
              <a:buNone/>
            </a:pPr>
            <a:pPr indent="0" marL="0">
              <a:buNone/>
            </a:pPr>
            <a:r>
              <a:rPr lang="en-US" sz="2000" dirty="0">
                <a:solidFill>
                  <a:srgbClr val="2B2420"/>
                </a:solidFill>
                <a:latin typeface="Calibri" pitchFamily="34" charset="0"/>
                <a:ea typeface="Calibri" pitchFamily="34" charset="-122"/>
                <a:cs typeface="Calibri" pitchFamily="34" charset="-120"/>
              </a:rPr>
              <a:t>Quotes checked against the text</a:t>
            </a:r>
            <a:endParaRPr lang="en-US" sz="2000" dirty="0"/>
          </a:p>
        </p:txBody>
      </p:sp>
      <p:sp>
        <p:nvSpPr>
          <p:cNvPr id="13" name="Text 11"/>
          <p:cNvSpPr txBox="1"/>
          <p:nvPr/>
        </p:nvSpPr>
        <p:spPr>
          <a:xfrm>
            <a:off x="548640" y="4892040"/>
            <a:ext cx="10972800" cy="457200"/>
          </a:xfrm>
          <a:prstGeom prst="rect">
            <a:avLst/>
          </a:prstGeom>
          <a:noFill/>
          <a:ln/>
        </p:spPr>
        <p:txBody>
          <a:bodyPr wrap="square" lIns="0" tIns="0" rIns="0" bIns="0" rtlCol="0" anchor="t"/>
          <a:lstStyle/>
          <a:p>
            <a:pPr indent="0" marL="0">
              <a:buNone/>
            </a:pPr>
            <a:r>
              <a:rPr lang="en-US" sz="2000" b="1" dirty="0">
                <a:solidFill>
                  <a:srgbClr val="6B625B"/>
                </a:solidFill>
                <a:latin typeface="Calibri" pitchFamily="34" charset="0"/>
                <a:ea typeface="Calibri" pitchFamily="34" charset="-122"/>
                <a:cs typeface="Calibri" pitchFamily="34" charset="-120"/>
              </a:rPr>
              <a:t>Proposal: </a:t>
            </a:r>
            <a:pPr indent="0" marL="0">
              <a:buNone/>
            </a:pPr>
            <a:r>
              <a:rPr lang="en-US" sz="2000" dirty="0">
                <a:solidFill>
                  <a:srgbClr val="6B625B"/>
                </a:solidFill>
                <a:latin typeface="Calibri" pitchFamily="34" charset="0"/>
                <a:ea typeface="Calibri" pitchFamily="34" charset="-122"/>
                <a:cs typeface="Calibri" pitchFamily="34" charset="-120"/>
              </a:rPr>
              <a:t>repeat with version 2</a:t>
            </a:r>
            <a:endParaRPr lang="en-US" sz="2000" dirty="0"/>
          </a:p>
        </p:txBody>
      </p:sp>
      <p:sp>
        <p:nvSpPr>
          <p:cNvPr id="14" name="Text 12"/>
          <p:cNvSpPr txBox="1"/>
          <p:nvPr/>
        </p:nvSpPr>
        <p:spPr>
          <a:xfrm>
            <a:off x="10698480" y="6400800"/>
            <a:ext cx="914400" cy="274320"/>
          </a:xfrm>
          <a:prstGeom prst="rect">
            <a:avLst/>
          </a:prstGeom>
          <a:noFill/>
          <a:ln/>
        </p:spPr>
        <p:txBody>
          <a:bodyPr wrap="square" lIns="0" tIns="0" rIns="0" bIns="0" rtlCol="0" anchor="t"/>
          <a:lstStyle/>
          <a:p>
            <a:pPr algn="r" indent="0" marL="0">
              <a:buNone/>
            </a:pPr>
            <a:r>
              <a:rPr lang="en-US" sz="1100" dirty="0">
                <a:solidFill>
                  <a:srgbClr val="6B625B"/>
                </a:solidFill>
                <a:latin typeface="Calibri" pitchFamily="34" charset="0"/>
                <a:ea typeface="Calibri" pitchFamily="34" charset="-122"/>
                <a:cs typeface="Calibri" pitchFamily="34" charset="-120"/>
              </a:rPr>
              <a:t>5 / 10</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1"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600" b="1" dirty="0">
                <a:solidFill>
                  <a:srgbClr val="6D1A36"/>
                </a:solidFill>
                <a:latin typeface="Georgia" pitchFamily="34" charset="0"/>
                <a:ea typeface="Georgia" pitchFamily="34" charset="-122"/>
                <a:cs typeface="Georgia" pitchFamily="34" charset="-120"/>
              </a:rPr>
              <a:t>Limits and responsible use</a:t>
            </a:r>
            <a:endParaRPr lang="en-US" sz="3600" dirty="0"/>
          </a:p>
        </p:txBody>
      </p:sp>
      <p:sp>
        <p:nvSpPr>
          <p:cNvPr id="3" name="limite_1"/>
          <p:cNvSpPr/>
          <p:nvPr/>
        </p:nvSpPr>
        <p:spPr>
          <a:xfrm>
            <a:off x="548640" y="1554480"/>
            <a:ext cx="3474720" cy="2834640"/>
          </a:xfrm>
          <a:prstGeom prst="roundRect">
            <a:avLst>
              <a:gd name="adj" fmla="val 3871"/>
            </a:avLst>
          </a:prstGeom>
          <a:solidFill>
            <a:srgbClr val="FFFFFF"/>
          </a:solidFill>
          <a:ln w="9525">
            <a:solidFill>
              <a:srgbClr val="E2D8C9"/>
            </a:solidFill>
            <a:prstDash val="solid"/>
          </a:ln>
          <a:effectLst>
            <a:outerShdw sx="100000" sy="100000" kx="0" ky="0" algn="bl" rotWithShape="0" blurRad="101600" dist="25400" dir="5400000">
              <a:srgbClr val="000000">
                <a:alpha val="12000"/>
              </a:srgbClr>
            </a:outerShdw>
          </a:effectLst>
        </p:spPr>
      </p:sp>
      <p:sp>
        <p:nvSpPr>
          <p:cNvPr id="4" name="marca_1"/>
          <p:cNvSpPr/>
          <p:nvPr/>
        </p:nvSpPr>
        <p:spPr>
          <a:xfrm>
            <a:off x="868680" y="1874520"/>
            <a:ext cx="1005840" cy="109728"/>
          </a:xfrm>
          <a:prstGeom prst="roundRect">
            <a:avLst>
              <a:gd name="adj" fmla="val 50000"/>
            </a:avLst>
          </a:prstGeom>
          <a:solidFill>
            <a:srgbClr val="6D1A36"/>
          </a:solidFill>
          <a:ln w="12700">
            <a:solidFill>
              <a:srgbClr val="6D1A36"/>
            </a:solidFill>
            <a:prstDash val="solid"/>
          </a:ln>
        </p:spPr>
      </p:sp>
      <p:sp>
        <p:nvSpPr>
          <p:cNvPr id="5" name="Text 3"/>
          <p:cNvSpPr txBox="1"/>
          <p:nvPr/>
        </p:nvSpPr>
        <p:spPr>
          <a:xfrm>
            <a:off x="868680" y="2240280"/>
            <a:ext cx="2834640" cy="548640"/>
          </a:xfrm>
          <a:prstGeom prst="rect">
            <a:avLst/>
          </a:prstGeom>
          <a:noFill/>
          <a:ln/>
        </p:spPr>
        <p:txBody>
          <a:bodyPr wrap="square" lIns="0" tIns="0" rIns="0" bIns="0" rtlCol="0" anchor="t"/>
          <a:lstStyle/>
          <a:p>
            <a:pPr indent="0" marL="0">
              <a:buNone/>
            </a:pPr>
            <a:r>
              <a:rPr lang="en-US" sz="2400" b="1" dirty="0">
                <a:solidFill>
                  <a:srgbClr val="6D1A36"/>
                </a:solidFill>
                <a:latin typeface="Georgia" pitchFamily="34" charset="0"/>
                <a:ea typeface="Georgia" pitchFamily="34" charset="-122"/>
                <a:cs typeface="Georgia" pitchFamily="34" charset="-120"/>
              </a:rPr>
              <a:t>Does not</a:t>
            </a:r>
            <a:endParaRPr lang="en-US" sz="2400" dirty="0"/>
          </a:p>
        </p:txBody>
      </p:sp>
      <p:sp>
        <p:nvSpPr>
          <p:cNvPr id="6" name="Text 4"/>
          <p:cNvSpPr txBox="1"/>
          <p:nvPr/>
        </p:nvSpPr>
        <p:spPr>
          <a:xfrm>
            <a:off x="868680" y="2880360"/>
            <a:ext cx="2834640" cy="2011680"/>
          </a:xfrm>
          <a:prstGeom prst="rect">
            <a:avLst/>
          </a:prstGeom>
          <a:noFill/>
          <a:ln/>
        </p:spPr>
        <p:txBody>
          <a:bodyPr wrap="square" lIns="0" tIns="0" rIns="0" bIns="0" rtlCol="0" anchor="t"/>
          <a:lstStyle/>
          <a:p>
            <a:pPr indent="0" marL="0">
              <a:buNone/>
            </a:pPr>
            <a:r>
              <a:rPr lang="en-US" sz="2000" dirty="0">
                <a:solidFill>
                  <a:srgbClr val="2B2420"/>
                </a:solidFill>
                <a:latin typeface="Calibri" pitchFamily="34" charset="0"/>
                <a:ea typeface="Calibri" pitchFamily="34" charset="-122"/>
                <a:cs typeface="Calibri" pitchFamily="34" charset="-120"/>
              </a:rPr>
              <a:t>Check sources or decide</a:t>
            </a:r>
            <a:endParaRPr lang="en-US" sz="2000" dirty="0"/>
          </a:p>
        </p:txBody>
      </p:sp>
      <p:sp>
        <p:nvSpPr>
          <p:cNvPr id="7" name="limite_2"/>
          <p:cNvSpPr/>
          <p:nvPr/>
        </p:nvSpPr>
        <p:spPr>
          <a:xfrm>
            <a:off x="4297680" y="1554480"/>
            <a:ext cx="3474720" cy="2834640"/>
          </a:xfrm>
          <a:prstGeom prst="roundRect">
            <a:avLst>
              <a:gd name="adj" fmla="val 3871"/>
            </a:avLst>
          </a:prstGeom>
          <a:solidFill>
            <a:srgbClr val="FFFFFF"/>
          </a:solidFill>
          <a:ln w="9525">
            <a:solidFill>
              <a:srgbClr val="E2D8C9"/>
            </a:solidFill>
            <a:prstDash val="solid"/>
          </a:ln>
          <a:effectLst>
            <a:outerShdw sx="100000" sy="100000" kx="0" ky="0" algn="bl" rotWithShape="0" blurRad="101600" dist="25400" dir="5400000">
              <a:srgbClr val="000000">
                <a:alpha val="12000"/>
              </a:srgbClr>
            </a:outerShdw>
          </a:effectLst>
        </p:spPr>
      </p:sp>
      <p:sp>
        <p:nvSpPr>
          <p:cNvPr id="8" name="marca_2"/>
          <p:cNvSpPr/>
          <p:nvPr/>
        </p:nvSpPr>
        <p:spPr>
          <a:xfrm>
            <a:off x="4617720" y="1874520"/>
            <a:ext cx="1005840" cy="109728"/>
          </a:xfrm>
          <a:prstGeom prst="roundRect">
            <a:avLst>
              <a:gd name="adj" fmla="val 50000"/>
            </a:avLst>
          </a:prstGeom>
          <a:solidFill>
            <a:srgbClr val="6D1A36"/>
          </a:solidFill>
          <a:ln w="12700">
            <a:solidFill>
              <a:srgbClr val="6D1A36"/>
            </a:solidFill>
            <a:prstDash val="solid"/>
          </a:ln>
        </p:spPr>
      </p:sp>
      <p:sp>
        <p:nvSpPr>
          <p:cNvPr id="9" name="Text 7"/>
          <p:cNvSpPr txBox="1"/>
          <p:nvPr/>
        </p:nvSpPr>
        <p:spPr>
          <a:xfrm>
            <a:off x="4617720" y="2240280"/>
            <a:ext cx="2834640" cy="548640"/>
          </a:xfrm>
          <a:prstGeom prst="rect">
            <a:avLst/>
          </a:prstGeom>
          <a:noFill/>
          <a:ln/>
        </p:spPr>
        <p:txBody>
          <a:bodyPr wrap="square" lIns="0" tIns="0" rIns="0" bIns="0" rtlCol="0" anchor="t"/>
          <a:lstStyle/>
          <a:p>
            <a:pPr indent="0" marL="0">
              <a:buNone/>
            </a:pPr>
            <a:r>
              <a:rPr lang="en-US" sz="2400" b="1" dirty="0">
                <a:solidFill>
                  <a:srgbClr val="6D1A36"/>
                </a:solidFill>
                <a:latin typeface="Georgia" pitchFamily="34" charset="0"/>
                <a:ea typeface="Georgia" pitchFamily="34" charset="-122"/>
                <a:cs typeface="Georgia" pitchFamily="34" charset="-120"/>
              </a:rPr>
              <a:t>Data</a:t>
            </a:r>
            <a:endParaRPr lang="en-US" sz="2400" dirty="0"/>
          </a:p>
        </p:txBody>
      </p:sp>
      <p:sp>
        <p:nvSpPr>
          <p:cNvPr id="10" name="Text 8"/>
          <p:cNvSpPr txBox="1"/>
          <p:nvPr/>
        </p:nvSpPr>
        <p:spPr>
          <a:xfrm>
            <a:off x="4617720" y="2880360"/>
            <a:ext cx="2834640" cy="2011680"/>
          </a:xfrm>
          <a:prstGeom prst="rect">
            <a:avLst/>
          </a:prstGeom>
          <a:noFill/>
          <a:ln/>
        </p:spPr>
        <p:txBody>
          <a:bodyPr wrap="square" lIns="0" tIns="0" rIns="0" bIns="0" rtlCol="0" anchor="t"/>
          <a:lstStyle/>
          <a:p>
            <a:pPr indent="0" marL="0">
              <a:buNone/>
            </a:pPr>
            <a:r>
              <a:rPr lang="en-US" sz="2000" dirty="0">
                <a:solidFill>
                  <a:srgbClr val="2B2420"/>
                </a:solidFill>
                <a:latin typeface="Calibri" pitchFamily="34" charset="0"/>
                <a:ea typeface="Calibri" pitchFamily="34" charset="-122"/>
                <a:cs typeface="Calibri" pitchFamily="34" charset="-120"/>
              </a:rPr>
              <a:t>Unpublished article, with permission; no student data</a:t>
            </a:r>
            <a:endParaRPr lang="en-US" sz="2000" dirty="0"/>
          </a:p>
        </p:txBody>
      </p:sp>
      <p:sp>
        <p:nvSpPr>
          <p:cNvPr id="11" name="limite_3"/>
          <p:cNvSpPr/>
          <p:nvPr/>
        </p:nvSpPr>
        <p:spPr>
          <a:xfrm>
            <a:off x="8046720" y="1554480"/>
            <a:ext cx="3474720" cy="2834640"/>
          </a:xfrm>
          <a:prstGeom prst="roundRect">
            <a:avLst>
              <a:gd name="adj" fmla="val 3871"/>
            </a:avLst>
          </a:prstGeom>
          <a:solidFill>
            <a:srgbClr val="FFFFFF"/>
          </a:solidFill>
          <a:ln w="9525">
            <a:solidFill>
              <a:srgbClr val="E2D8C9"/>
            </a:solidFill>
            <a:prstDash val="solid"/>
          </a:ln>
          <a:effectLst>
            <a:outerShdw sx="100000" sy="100000" kx="0" ky="0" algn="bl" rotWithShape="0" blurRad="101600" dist="25400" dir="5400000">
              <a:srgbClr val="000000">
                <a:alpha val="12000"/>
              </a:srgbClr>
            </a:outerShdw>
          </a:effectLst>
        </p:spPr>
      </p:sp>
      <p:sp>
        <p:nvSpPr>
          <p:cNvPr id="12" name="marca_3"/>
          <p:cNvSpPr/>
          <p:nvPr/>
        </p:nvSpPr>
        <p:spPr>
          <a:xfrm>
            <a:off x="8366760" y="1874520"/>
            <a:ext cx="1005840" cy="109728"/>
          </a:xfrm>
          <a:prstGeom prst="roundRect">
            <a:avLst>
              <a:gd name="adj" fmla="val 50000"/>
            </a:avLst>
          </a:prstGeom>
          <a:solidFill>
            <a:srgbClr val="E8B730"/>
          </a:solidFill>
          <a:ln w="12700">
            <a:solidFill>
              <a:srgbClr val="E8B730"/>
            </a:solidFill>
            <a:prstDash val="solid"/>
          </a:ln>
        </p:spPr>
      </p:sp>
      <p:sp>
        <p:nvSpPr>
          <p:cNvPr id="13" name="Text 11"/>
          <p:cNvSpPr txBox="1"/>
          <p:nvPr/>
        </p:nvSpPr>
        <p:spPr>
          <a:xfrm>
            <a:off x="8366760" y="2240280"/>
            <a:ext cx="2834640" cy="548640"/>
          </a:xfrm>
          <a:prstGeom prst="rect">
            <a:avLst/>
          </a:prstGeom>
          <a:noFill/>
          <a:ln/>
        </p:spPr>
        <p:txBody>
          <a:bodyPr wrap="square" lIns="0" tIns="0" rIns="0" bIns="0" rtlCol="0" anchor="t"/>
          <a:lstStyle/>
          <a:p>
            <a:pPr indent="0" marL="0">
              <a:buNone/>
            </a:pPr>
            <a:r>
              <a:rPr lang="en-US" sz="2400" b="1" dirty="0">
                <a:solidFill>
                  <a:srgbClr val="6D1A36"/>
                </a:solidFill>
                <a:latin typeface="Georgia" pitchFamily="34" charset="0"/>
                <a:ea typeface="Georgia" pitchFamily="34" charset="-122"/>
                <a:cs typeface="Georgia" pitchFamily="34" charset="-120"/>
              </a:rPr>
              <a:t>Next</a:t>
            </a:r>
            <a:endParaRPr lang="en-US" sz="2400" dirty="0"/>
          </a:p>
        </p:txBody>
      </p:sp>
      <p:sp>
        <p:nvSpPr>
          <p:cNvPr id="14" name="Text 12"/>
          <p:cNvSpPr txBox="1"/>
          <p:nvPr/>
        </p:nvSpPr>
        <p:spPr>
          <a:xfrm>
            <a:off x="8366760" y="2880360"/>
            <a:ext cx="2834640" cy="2011680"/>
          </a:xfrm>
          <a:prstGeom prst="rect">
            <a:avLst/>
          </a:prstGeom>
          <a:noFill/>
          <a:ln/>
        </p:spPr>
        <p:txBody>
          <a:bodyPr wrap="square" lIns="0" tIns="0" rIns="0" bIns="0" rtlCol="0" anchor="t"/>
          <a:lstStyle/>
          <a:p>
            <a:pPr indent="0" marL="0">
              <a:buNone/>
            </a:pPr>
            <a:r>
              <a:rPr lang="en-US" sz="2000" dirty="0">
                <a:solidFill>
                  <a:srgbClr val="2B2420"/>
                </a:solidFill>
                <a:latin typeface="Calibri" pitchFamily="34" charset="0"/>
                <a:ea typeface="Calibri" pitchFamily="34" charset="-122"/>
                <a:cs typeface="Calibri" pitchFamily="34" charset="-120"/>
              </a:rPr>
              <a:t>Bring it to the virtual classroom</a:t>
            </a:r>
            <a:endParaRPr lang="en-US" sz="2000" dirty="0"/>
          </a:p>
        </p:txBody>
      </p:sp>
      <p:sp>
        <p:nvSpPr>
          <p:cNvPr id="15" name="Text 13"/>
          <p:cNvSpPr txBox="1"/>
          <p:nvPr/>
        </p:nvSpPr>
        <p:spPr>
          <a:xfrm>
            <a:off x="10698480" y="6400800"/>
            <a:ext cx="914400" cy="274320"/>
          </a:xfrm>
          <a:prstGeom prst="rect">
            <a:avLst/>
          </a:prstGeom>
          <a:noFill/>
          <a:ln/>
        </p:spPr>
        <p:txBody>
          <a:bodyPr wrap="square" lIns="0" tIns="0" rIns="0" bIns="0" rtlCol="0" anchor="t"/>
          <a:lstStyle/>
          <a:p>
            <a:pPr algn="r" indent="0" marL="0">
              <a:buNone/>
            </a:pPr>
            <a:r>
              <a:rPr lang="en-US" sz="1100" dirty="0">
                <a:solidFill>
                  <a:srgbClr val="6B625B"/>
                </a:solidFill>
                <a:latin typeface="Calibri" pitchFamily="34" charset="0"/>
                <a:ea typeface="Calibri" pitchFamily="34" charset="-122"/>
                <a:cs typeface="Calibri" pitchFamily="34" charset="-120"/>
              </a:rPr>
              <a:t>6 / 10</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1"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600" b="1" dirty="0">
                <a:solidFill>
                  <a:srgbClr val="6D1A36"/>
                </a:solidFill>
                <a:latin typeface="Georgia" pitchFamily="34" charset="0"/>
                <a:ea typeface="Georgia" pitchFamily="34" charset="-122"/>
                <a:cs typeface="Georgia" pitchFamily="34" charset="-120"/>
              </a:rPr>
              <a:t>Demo · Input</a:t>
            </a:r>
            <a:endParaRPr lang="en-US" sz="3600" dirty="0"/>
          </a:p>
        </p:txBody>
      </p:sp>
      <p:sp>
        <p:nvSpPr>
          <p:cNvPr id="3" name="marco_captura"/>
          <p:cNvSpPr/>
          <p:nvPr/>
        </p:nvSpPr>
        <p:spPr>
          <a:xfrm>
            <a:off x="548640" y="1280160"/>
            <a:ext cx="11064240" cy="4572000"/>
          </a:xfrm>
          <a:prstGeom prst="rect">
            <a:avLst/>
          </a:prstGeom>
          <a:solidFill>
            <a:srgbClr val="FFFFFF"/>
          </a:solidFill>
          <a:ln w="9525">
            <a:solidFill>
              <a:srgbClr val="E2D8C9"/>
            </a:solidFill>
            <a:prstDash val="solid"/>
          </a:ln>
          <a:effectLst>
            <a:outerShdw sx="100000" sy="100000" kx="0" ky="0" algn="bl" rotWithShape="0" blurRad="101600" dist="25400" dir="5400000">
              <a:srgbClr val="000000">
                <a:alpha val="15000"/>
              </a:srgbClr>
            </a:outerShdw>
          </a:effectLst>
        </p:spPr>
      </p:sp>
      <p:pic>
        <p:nvPicPr>
          <p:cNvPr id="4" name="captura_7" descr="/tmp/claude-0/-home-claude/096c913c-afd1-5440-be6a-b77b5dddc730/scratchpad/cap/comp_7.png">    </p:cNvPr>
          <p:cNvPicPr>
            <a:picLocks noChangeAspect="1"/>
          </p:cNvPicPr>
          <p:nvPr/>
        </p:nvPicPr>
        <p:blipFill>
          <a:blip r:embed="rId1"/>
          <a:stretch>
            <a:fillRect/>
          </a:stretch>
        </p:blipFill>
        <p:spPr>
          <a:xfrm>
            <a:off x="548640" y="1280160"/>
            <a:ext cx="11064240" cy="4572000"/>
          </a:xfrm>
          <a:prstGeom prst="rect">
            <a:avLst/>
          </a:prstGeom>
        </p:spPr>
      </p:pic>
      <p:sp>
        <p:nvSpPr>
          <p:cNvPr id="5" name="Text 2"/>
          <p:cNvSpPr txBox="1"/>
          <p:nvPr/>
        </p:nvSpPr>
        <p:spPr>
          <a:xfrm>
            <a:off x="548640" y="5925312"/>
            <a:ext cx="11064240" cy="365760"/>
          </a:xfrm>
          <a:prstGeom prst="rect">
            <a:avLst/>
          </a:prstGeom>
          <a:noFill/>
          <a:ln/>
        </p:spPr>
        <p:txBody>
          <a:bodyPr wrap="square" lIns="0" tIns="0" rIns="0" bIns="0" rtlCol="0" anchor="t"/>
          <a:lstStyle/>
          <a:p>
            <a:pPr indent="0" marL="0">
              <a:buNone/>
            </a:pPr>
            <a:r>
              <a:rPr lang="en-US" sz="1800" b="1" dirty="0">
                <a:solidFill>
                  <a:srgbClr val="6D1A36"/>
                </a:solidFill>
                <a:latin typeface="Calibri" pitchFamily="34" charset="0"/>
                <a:ea typeface="Calibri" pitchFamily="34" charset="-122"/>
                <a:cs typeface="Calibri" pitchFamily="34" charset="-120"/>
              </a:rPr>
              <a:t>Numbered article, rubric, role card and block message</a:t>
            </a:r>
            <a:endParaRPr lang="en-US" sz="1800" dirty="0"/>
          </a:p>
        </p:txBody>
      </p:sp>
      <p:sp>
        <p:nvSpPr>
          <p:cNvPr id="6" name="Text 3"/>
          <p:cNvSpPr txBox="1"/>
          <p:nvPr/>
        </p:nvSpPr>
        <p:spPr>
          <a:xfrm>
            <a:off x="10698480" y="6400800"/>
            <a:ext cx="914400" cy="274320"/>
          </a:xfrm>
          <a:prstGeom prst="rect">
            <a:avLst/>
          </a:prstGeom>
          <a:noFill/>
          <a:ln/>
        </p:spPr>
        <p:txBody>
          <a:bodyPr wrap="square" lIns="0" tIns="0" rIns="0" bIns="0" rtlCol="0" anchor="t"/>
          <a:lstStyle/>
          <a:p>
            <a:pPr algn="r" indent="0" marL="0">
              <a:buNone/>
            </a:pPr>
            <a:r>
              <a:rPr lang="en-US" sz="1100" dirty="0">
                <a:solidFill>
                  <a:srgbClr val="6B625B"/>
                </a:solidFill>
                <a:latin typeface="Calibri" pitchFamily="34" charset="0"/>
                <a:ea typeface="Calibri" pitchFamily="34" charset="-122"/>
                <a:cs typeface="Calibri" pitchFamily="34" charset="-120"/>
              </a:rPr>
              <a:t>7 / 10</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1"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600" b="1" dirty="0">
                <a:solidFill>
                  <a:srgbClr val="6D1A36"/>
                </a:solidFill>
                <a:latin typeface="Georgia" pitchFamily="34" charset="0"/>
                <a:ea typeface="Georgia" pitchFamily="34" charset="-122"/>
                <a:cs typeface="Georgia" pitchFamily="34" charset="-120"/>
              </a:rPr>
              <a:t>Demo · Result</a:t>
            </a:r>
            <a:endParaRPr lang="en-US" sz="3600" dirty="0"/>
          </a:p>
        </p:txBody>
      </p:sp>
      <p:sp>
        <p:nvSpPr>
          <p:cNvPr id="3" name="marco_captura"/>
          <p:cNvSpPr/>
          <p:nvPr/>
        </p:nvSpPr>
        <p:spPr>
          <a:xfrm>
            <a:off x="548640" y="1280160"/>
            <a:ext cx="11064240" cy="4572000"/>
          </a:xfrm>
          <a:prstGeom prst="rect">
            <a:avLst/>
          </a:prstGeom>
          <a:solidFill>
            <a:srgbClr val="FFFFFF"/>
          </a:solidFill>
          <a:ln w="9525">
            <a:solidFill>
              <a:srgbClr val="E2D8C9"/>
            </a:solidFill>
            <a:prstDash val="solid"/>
          </a:ln>
          <a:effectLst>
            <a:outerShdw sx="100000" sy="100000" kx="0" ky="0" algn="bl" rotWithShape="0" blurRad="101600" dist="25400" dir="5400000">
              <a:srgbClr val="000000">
                <a:alpha val="15000"/>
              </a:srgbClr>
            </a:outerShdw>
          </a:effectLst>
        </p:spPr>
      </p:sp>
      <p:pic>
        <p:nvPicPr>
          <p:cNvPr id="4" name="captura_8" descr="/tmp/claude-0/-home-claude/096c913c-afd1-5440-be6a-b77b5dddc730/scratchpad/cap/comp_8.png">    </p:cNvPr>
          <p:cNvPicPr>
            <a:picLocks noChangeAspect="1"/>
          </p:cNvPicPr>
          <p:nvPr/>
        </p:nvPicPr>
        <p:blipFill>
          <a:blip r:embed="rId1"/>
          <a:stretch>
            <a:fillRect/>
          </a:stretch>
        </p:blipFill>
        <p:spPr>
          <a:xfrm>
            <a:off x="548640" y="1280160"/>
            <a:ext cx="11064240" cy="4572000"/>
          </a:xfrm>
          <a:prstGeom prst="rect">
            <a:avLst/>
          </a:prstGeom>
        </p:spPr>
      </p:pic>
      <p:sp>
        <p:nvSpPr>
          <p:cNvPr id="5" name="Text 2"/>
          <p:cNvSpPr txBox="1"/>
          <p:nvPr/>
        </p:nvSpPr>
        <p:spPr>
          <a:xfrm>
            <a:off x="548640" y="5925312"/>
            <a:ext cx="11064240" cy="365760"/>
          </a:xfrm>
          <a:prstGeom prst="rect">
            <a:avLst/>
          </a:prstGeom>
          <a:noFill/>
          <a:ln/>
        </p:spPr>
        <p:txBody>
          <a:bodyPr wrap="square" lIns="0" tIns="0" rIns="0" bIns="0" rtlCol="0" anchor="t"/>
          <a:lstStyle/>
          <a:p>
            <a:pPr indent="0" marL="0">
              <a:buNone/>
            </a:pPr>
            <a:r>
              <a:rPr lang="en-US" sz="1800" b="1" dirty="0">
                <a:solidFill>
                  <a:srgbClr val="6D1A36"/>
                </a:solidFill>
                <a:latin typeface="Calibri" pitchFamily="34" charset="0"/>
                <a:ea typeface="Calibri" pitchFamily="34" charset="-122"/>
                <a:cs typeface="Calibri" pitchFamily="34" charset="-120"/>
              </a:rPr>
              <a:t>Every quote checked: three roles found the same error</a:t>
            </a:r>
            <a:endParaRPr lang="en-US" sz="1800" dirty="0"/>
          </a:p>
        </p:txBody>
      </p:sp>
      <p:sp>
        <p:nvSpPr>
          <p:cNvPr id="6" name="Text 3"/>
          <p:cNvSpPr txBox="1"/>
          <p:nvPr/>
        </p:nvSpPr>
        <p:spPr>
          <a:xfrm>
            <a:off x="10698480" y="6400800"/>
            <a:ext cx="914400" cy="274320"/>
          </a:xfrm>
          <a:prstGeom prst="rect">
            <a:avLst/>
          </a:prstGeom>
          <a:noFill/>
          <a:ln/>
        </p:spPr>
        <p:txBody>
          <a:bodyPr wrap="square" lIns="0" tIns="0" rIns="0" bIns="0" rtlCol="0" anchor="t"/>
          <a:lstStyle/>
          <a:p>
            <a:pPr algn="r" indent="0" marL="0">
              <a:buNone/>
            </a:pPr>
            <a:r>
              <a:rPr lang="en-US" sz="1100" dirty="0">
                <a:solidFill>
                  <a:srgbClr val="6B625B"/>
                </a:solidFill>
                <a:latin typeface="Calibri" pitchFamily="34" charset="0"/>
                <a:ea typeface="Calibri" pitchFamily="34" charset="-122"/>
                <a:cs typeface="Calibri" pitchFamily="34" charset="-120"/>
              </a:rPr>
              <a:t>8 / 10</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1"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600" b="1" dirty="0">
                <a:solidFill>
                  <a:srgbClr val="6D1A36"/>
                </a:solidFill>
                <a:latin typeface="Georgia" pitchFamily="34" charset="0"/>
                <a:ea typeface="Georgia" pitchFamily="34" charset="-122"/>
                <a:cs typeface="Georgia" pitchFamily="34" charset="-120"/>
              </a:rPr>
              <a:t>Demo · Review and delivery</a:t>
            </a:r>
            <a:endParaRPr lang="en-US" sz="3600" dirty="0"/>
          </a:p>
        </p:txBody>
      </p:sp>
      <p:sp>
        <p:nvSpPr>
          <p:cNvPr id="3" name="marco_captura"/>
          <p:cNvSpPr/>
          <p:nvPr/>
        </p:nvSpPr>
        <p:spPr>
          <a:xfrm>
            <a:off x="548640" y="1280160"/>
            <a:ext cx="11064240" cy="4572000"/>
          </a:xfrm>
          <a:prstGeom prst="rect">
            <a:avLst/>
          </a:prstGeom>
          <a:solidFill>
            <a:srgbClr val="FFFFFF"/>
          </a:solidFill>
          <a:ln w="9525">
            <a:solidFill>
              <a:srgbClr val="E2D8C9"/>
            </a:solidFill>
            <a:prstDash val="solid"/>
          </a:ln>
          <a:effectLst>
            <a:outerShdw sx="100000" sy="100000" kx="0" ky="0" algn="bl" rotWithShape="0" blurRad="101600" dist="25400" dir="5400000">
              <a:srgbClr val="000000">
                <a:alpha val="15000"/>
              </a:srgbClr>
            </a:outerShdw>
          </a:effectLst>
        </p:spPr>
      </p:sp>
      <p:pic>
        <p:nvPicPr>
          <p:cNvPr id="4" name="captura_9" descr="/tmp/claude-0/-home-claude/096c913c-afd1-5440-be6a-b77b5dddc730/scratchpad/cap/comp_9.png">    </p:cNvPr>
          <p:cNvPicPr>
            <a:picLocks noChangeAspect="1"/>
          </p:cNvPicPr>
          <p:nvPr/>
        </p:nvPicPr>
        <p:blipFill>
          <a:blip r:embed="rId1"/>
          <a:stretch>
            <a:fillRect/>
          </a:stretch>
        </p:blipFill>
        <p:spPr>
          <a:xfrm>
            <a:off x="548640" y="1280160"/>
            <a:ext cx="11064240" cy="4572000"/>
          </a:xfrm>
          <a:prstGeom prst="rect">
            <a:avLst/>
          </a:prstGeom>
        </p:spPr>
      </p:pic>
      <p:sp>
        <p:nvSpPr>
          <p:cNvPr id="5" name="Text 2"/>
          <p:cNvSpPr txBox="1"/>
          <p:nvPr/>
        </p:nvSpPr>
        <p:spPr>
          <a:xfrm>
            <a:off x="548640" y="5925312"/>
            <a:ext cx="11064240" cy="365760"/>
          </a:xfrm>
          <a:prstGeom prst="rect">
            <a:avLst/>
          </a:prstGeom>
          <a:noFill/>
          <a:ln/>
        </p:spPr>
        <p:txBody>
          <a:bodyPr wrap="square" lIns="0" tIns="0" rIns="0" bIns="0" rtlCol="0" anchor="t"/>
          <a:lstStyle/>
          <a:p>
            <a:pPr indent="0" marL="0">
              <a:buNone/>
            </a:pPr>
            <a:r>
              <a:rPr lang="en-US" sz="1800" b="1" dirty="0">
                <a:solidFill>
                  <a:srgbClr val="6D1A36"/>
                </a:solidFill>
                <a:latin typeface="Calibri" pitchFamily="34" charset="0"/>
                <a:ea typeface="Calibri" pitchFamily="34" charset="-122"/>
                <a:cs typeface="Calibri" pitchFamily="34" charset="-120"/>
              </a:rPr>
              <a:t>The author decides each group; four documents are produced</a:t>
            </a:r>
            <a:endParaRPr lang="en-US" sz="1800" dirty="0"/>
          </a:p>
        </p:txBody>
      </p:sp>
      <p:sp>
        <p:nvSpPr>
          <p:cNvPr id="6" name="Text 3"/>
          <p:cNvSpPr txBox="1"/>
          <p:nvPr/>
        </p:nvSpPr>
        <p:spPr>
          <a:xfrm>
            <a:off x="10698480" y="6400800"/>
            <a:ext cx="914400" cy="274320"/>
          </a:xfrm>
          <a:prstGeom prst="rect">
            <a:avLst/>
          </a:prstGeom>
          <a:noFill/>
          <a:ln/>
        </p:spPr>
        <p:txBody>
          <a:bodyPr wrap="square" lIns="0" tIns="0" rIns="0" bIns="0" rtlCol="0" anchor="t"/>
          <a:lstStyle/>
          <a:p>
            <a:pPr algn="r" indent="0" marL="0">
              <a:buNone/>
            </a:pPr>
            <a:r>
              <a:rPr lang="en-US" sz="1100" dirty="0">
                <a:solidFill>
                  <a:srgbClr val="6B625B"/>
                </a:solidFill>
                <a:latin typeface="Calibri" pitchFamily="34" charset="0"/>
                <a:ea typeface="Calibri" pitchFamily="34" charset="-122"/>
                <a:cs typeface="Calibri" pitchFamily="34" charset="-120"/>
              </a:rPr>
              <a:t>9 / 10</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forma_fondo"/>
          <p:cNvSpPr/>
          <p:nvPr/>
        </p:nvSpPr>
        <p:spPr>
          <a:xfrm>
            <a:off x="9509760" y="-1463040"/>
            <a:ext cx="4206240" cy="4206240"/>
          </a:xfrm>
          <a:prstGeom prst="ellipse">
            <a:avLst/>
          </a:prstGeom>
          <a:solidFill>
            <a:srgbClr val="4A1024"/>
          </a:solidFill>
          <a:ln w="12700">
            <a:solidFill>
              <a:srgbClr val="4A1024"/>
            </a:solidFill>
            <a:prstDash val="solid"/>
          </a:ln>
        </p:spPr>
      </p:sp>
      <p:sp>
        <p:nvSpPr>
          <p:cNvPr id="3" name="Text 1"/>
          <p:cNvSpPr txBox="1"/>
          <p:nvPr/>
        </p:nvSpPr>
        <p:spPr>
          <a:xfrm>
            <a:off x="731520" y="1188720"/>
            <a:ext cx="9326880" cy="1737360"/>
          </a:xfrm>
          <a:prstGeom prst="rect">
            <a:avLst/>
          </a:prstGeom>
          <a:noFill/>
          <a:ln/>
        </p:spPr>
        <p:txBody>
          <a:bodyPr wrap="square" lIns="0" tIns="0" rIns="0" bIns="0" rtlCol="0" anchor="t"/>
          <a:lstStyle/>
          <a:p>
            <a:pPr indent="0" marL="0">
              <a:buNone/>
            </a:pPr>
            <a:r>
              <a:rPr lang="en-US" sz="4400" b="1" dirty="0">
                <a:solidFill>
                  <a:srgbClr val="FFFFFF"/>
                </a:solidFill>
                <a:latin typeface="Georgia" pitchFamily="34" charset="0"/>
                <a:ea typeface="Georgia" pitchFamily="34" charset="-122"/>
                <a:cs typeface="Georgia" pitchFamily="34" charset="-120"/>
              </a:rPr>
              <a:t>A demanding review arrives before submission</a:t>
            </a:r>
            <a:endParaRPr lang="en-US" sz="4400" dirty="0"/>
          </a:p>
        </p:txBody>
      </p:sp>
      <p:sp>
        <p:nvSpPr>
          <p:cNvPr id="4" name="enlace"/>
          <p:cNvSpPr/>
          <p:nvPr/>
        </p:nvSpPr>
        <p:spPr>
          <a:xfrm>
            <a:off x="731520" y="3246120"/>
            <a:ext cx="6949440" cy="685800"/>
          </a:xfrm>
          <a:prstGeom prst="roundRect">
            <a:avLst>
              <a:gd name="adj" fmla="val 49333"/>
            </a:avLst>
          </a:prstGeom>
          <a:solidFill>
            <a:srgbClr val="E8B730"/>
          </a:solidFill>
          <a:ln w="12700">
            <a:solidFill>
              <a:srgbClr val="E8B730"/>
            </a:solidFill>
            <a:prstDash val="solid"/>
          </a:ln>
        </p:spPr>
      </p:sp>
      <p:sp>
        <p:nvSpPr>
          <p:cNvPr id="5" name="Text 3"/>
          <p:cNvSpPr txBox="1"/>
          <p:nvPr/>
        </p:nvSpPr>
        <p:spPr>
          <a:xfrm>
            <a:off x="731520" y="3246120"/>
            <a:ext cx="6949440" cy="685800"/>
          </a:xfrm>
          <a:prstGeom prst="rect">
            <a:avLst/>
          </a:prstGeom>
          <a:noFill/>
          <a:ln/>
        </p:spPr>
        <p:txBody>
          <a:bodyPr wrap="square" lIns="0" tIns="0" rIns="0" bIns="0" rtlCol="0" anchor="ctr"/>
          <a:lstStyle/>
          <a:p>
            <a:pPr algn="ctr" indent="0" marL="0">
              <a:buNone/>
            </a:pPr>
            <a:r>
              <a:rPr lang="en-US" sz="2000" b="1" dirty="0">
                <a:solidFill>
                  <a:srgbClr val="4A1024"/>
                </a:solidFill>
                <a:latin typeface="Calibri" pitchFamily="34" charset="0"/>
                <a:ea typeface="Calibri" pitchFamily="34" charset="-122"/>
                <a:cs typeface="Calibri" pitchFamily="34" charset="-120"/>
              </a:rPr>
              <a:t>Repository and videos on GitHub Pages</a:t>
            </a:r>
            <a:endParaRPr lang="en-US" sz="2000" dirty="0"/>
          </a:p>
        </p:txBody>
      </p:sp>
      <p:sp>
        <p:nvSpPr>
          <p:cNvPr id="6" name="Text 4"/>
          <p:cNvSpPr txBox="1"/>
          <p:nvPr/>
        </p:nvSpPr>
        <p:spPr>
          <a:xfrm>
            <a:off x="731520" y="4754880"/>
            <a:ext cx="7772400" cy="457200"/>
          </a:xfrm>
          <a:prstGeom prst="rect">
            <a:avLst/>
          </a:prstGeom>
          <a:noFill/>
          <a:ln/>
        </p:spPr>
        <p:txBody>
          <a:bodyPr wrap="square" lIns="0" tIns="0" rIns="0" bIns="0" rtlCol="0" anchor="t"/>
          <a:lstStyle/>
          <a:p>
            <a:pPr indent="0" marL="0">
              <a:buNone/>
            </a:pPr>
            <a:r>
              <a:rPr lang="en-US" sz="2000" b="1" dirty="0">
                <a:solidFill>
                  <a:srgbClr val="FFFFFF"/>
                </a:solidFill>
                <a:latin typeface="Calibri" pitchFamily="34" charset="0"/>
                <a:ea typeface="Calibri" pitchFamily="34" charset="-122"/>
                <a:cs typeface="Calibri" pitchFamily="34" charset="-120"/>
              </a:rPr>
              <a:t>Verónica Chávez</a:t>
            </a:r>
            <a:pPr indent="0" marL="0">
              <a:buNone/>
            </a:pPr>
            <a:r>
              <a:rPr lang="en-US" sz="2000" dirty="0">
                <a:solidFill>
                  <a:srgbClr val="D9CBB8"/>
                </a:solidFill>
                <a:latin typeface="Calibri" pitchFamily="34" charset="0"/>
                <a:ea typeface="Calibri" pitchFamily="34" charset="-122"/>
                <a:cs typeface="Calibri" pitchFamily="34" charset="-120"/>
              </a:rPr>
              <a:t> · UTPL      </a:t>
            </a:r>
            <a:pPr indent="0" marL="0">
              <a:buNone/>
            </a:pPr>
            <a:r>
              <a:rPr lang="en-US" sz="2000" b="1" dirty="0">
                <a:solidFill>
                  <a:srgbClr val="FFFFFF"/>
                </a:solidFill>
                <a:latin typeface="Calibri" pitchFamily="34" charset="0"/>
                <a:ea typeface="Calibri" pitchFamily="34" charset="-122"/>
                <a:cs typeface="Calibri" pitchFamily="34" charset="-120"/>
              </a:rPr>
              <a:t>Sara Aimacaña</a:t>
            </a:r>
            <a:pPr indent="0" marL="0">
              <a:buNone/>
            </a:pPr>
            <a:r>
              <a:rPr lang="en-US" sz="2000" dirty="0">
                <a:solidFill>
                  <a:srgbClr val="D9CBB8"/>
                </a:solidFill>
                <a:latin typeface="Calibri" pitchFamily="34" charset="0"/>
                <a:ea typeface="Calibri" pitchFamily="34" charset="-122"/>
                <a:cs typeface="Calibri" pitchFamily="34" charset="-120"/>
              </a:rPr>
              <a:t> · UTE</a:t>
            </a:r>
            <a:endParaRPr lang="en-US" sz="2000" dirty="0"/>
          </a:p>
        </p:txBody>
      </p:sp>
      <p:sp>
        <p:nvSpPr>
          <p:cNvPr id="7" name="Text 5"/>
          <p:cNvSpPr txBox="1"/>
          <p:nvPr/>
        </p:nvSpPr>
        <p:spPr>
          <a:xfrm>
            <a:off x="10698480" y="6400800"/>
            <a:ext cx="914400" cy="274320"/>
          </a:xfrm>
          <a:prstGeom prst="rect">
            <a:avLst/>
          </a:prstGeom>
          <a:noFill/>
          <a:ln/>
        </p:spPr>
        <p:txBody>
          <a:bodyPr wrap="square" lIns="0" tIns="0" rIns="0" bIns="0" rtlCol="0" anchor="t"/>
          <a:lstStyle/>
          <a:p>
            <a:pPr algn="r" indent="0" marL="0">
              <a:buNone/>
            </a:pPr>
            <a:r>
              <a:rPr lang="en-US" sz="1100" dirty="0">
                <a:solidFill>
                  <a:srgbClr val="D9CBB8"/>
                </a:solidFill>
                <a:latin typeface="Calibri" pitchFamily="34" charset="0"/>
                <a:ea typeface="Calibri" pitchFamily="34" charset="-122"/>
                <a:cs typeface="Calibri" pitchFamily="34" charset="-120"/>
              </a:rPr>
              <a:t>10 / 10</a:t>
            </a:r>
            <a:endParaRPr lang="en-US" sz="1100" dirty="0"/>
          </a:p>
        </p:txBody>
      </p:sp>
    </p:spTree>
  </p:cSld>
  <p:clrMapOvr>
    <a:masterClrMapping/>
  </p:clrMapOvr>
</p:sld>
</file>

<file path=ppt/theme/theme1.xml><?xml version="1.0" encoding="utf-8"?>
<a:theme xmlns:a="http://schemas.openxmlformats.org/drawingml/2006/main" name="VibeCodingCEDIA">
  <a:themeElements>
    <a:clrScheme name="VibeCodingCEDIA">
      <a:dk1>
        <a:srgbClr val="2B2420"/>
      </a:dk1>
      <a:lt1>
        <a:srgbClr val="FFFFFF"/>
      </a:lt1>
      <a:dk2>
        <a:srgbClr val="6D1A36"/>
      </a:dk2>
      <a:lt2>
        <a:srgbClr val="F4EEE3"/>
      </a:lt2>
      <a:accent1>
        <a:srgbClr val="6D1A36"/>
      </a:accent1>
      <a:accent2>
        <a:srgbClr val="E8B730"/>
      </a:accent2>
      <a:accent3>
        <a:srgbClr val="8C6A5D"/>
      </a:accent3>
      <a:accent4>
        <a:srgbClr val="B9AFA4"/>
      </a:accent4>
      <a:accent5>
        <a:srgbClr val="3E6B5A"/>
      </a:accent5>
      <a:accent6>
        <a:srgbClr val="A8432E"/>
      </a:accent6>
      <a:hlink>
        <a:srgbClr val="6D1A36"/>
      </a:hlink>
      <a:folHlink>
        <a:srgbClr val="8C6A5D"/>
      </a:folHlink>
    </a:clrScheme>
    <a:fontScheme name="VibeCodingCEDIA">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Academic Review Role Simulator</dc:title>
  <dc:subject>PptxGenJS Presentation</dc:subject>
  <dc:creator>Verónica Chávez; Sara Aimacaña</dc:creator>
  <cp:lastModifiedBy>Verónica Chávez; Sara Aimacaña</cp:lastModifiedBy>
  <cp:revision>1</cp:revision>
  <dcterms:created xsi:type="dcterms:W3CDTF">2026-10-12T03:47:05Z</dcterms:created>
  <dcterms:modified xsi:type="dcterms:W3CDTF">2026-10-12T03:47:05Z</dcterms:modified>
</cp:coreProperties>
</file>